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56" r:id="rId6"/>
    <p:sldId id="257" r:id="rId7"/>
    <p:sldId id="262" r:id="rId8"/>
    <p:sldId id="267" r:id="rId9"/>
    <p:sldId id="260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83912" autoAdjust="0"/>
  </p:normalViewPr>
  <p:slideViewPr>
    <p:cSldViewPr snapToGrid="0">
      <p:cViewPr varScale="1">
        <p:scale>
          <a:sx n="67" d="100"/>
          <a:sy n="67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2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9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3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 sz="3200"/>
            </a:lvl1pPr>
            <a:lvl2pPr>
              <a:lnSpc>
                <a:spcPct val="120000"/>
              </a:lnSpc>
              <a:defRPr sz="2800"/>
            </a:lvl2pPr>
            <a:lvl3pPr>
              <a:lnSpc>
                <a:spcPct val="120000"/>
              </a:lnSpc>
              <a:defRPr sz="26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8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3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8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4C1F-49E9-40D0-89D0-CEAB14CF742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AC12-6616-4F17-9AED-ED144ECB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yons.edu/ztc" TargetMode="External"/><Relationship Id="rId2" Type="http://schemas.openxmlformats.org/officeDocument/2006/relationships/hyperlink" Target="https://drive.google.com/drive/folders/1OfCb9_stdrssH1PuDLRK3lLwi84-kTG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s.gov/kova/planyourvisit/kids-programs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i.gov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30478819@N08/5007934477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2.0/" TargetMode="External"/><Relationship Id="rId4" Type="http://schemas.openxmlformats.org/officeDocument/2006/relationships/hyperlink" Target="https://www.flickr.com/photos/30478819@N08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PowerPoint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rmAutofit/>
          </a:bodyPr>
          <a:lstStyle/>
          <a:p>
            <a:r>
              <a:rPr lang="en-US" dirty="0" smtClean="0"/>
              <a:t>Is created as a companion to </a:t>
            </a:r>
            <a:r>
              <a:rPr lang="en-US" dirty="0" smtClean="0">
                <a:hlinkClick r:id="rId2"/>
              </a:rPr>
              <a:t>Child </a:t>
            </a:r>
            <a:r>
              <a:rPr lang="en-US" dirty="0">
                <a:hlinkClick r:id="rId2"/>
              </a:rPr>
              <a:t>Growth and Development</a:t>
            </a:r>
            <a:r>
              <a:rPr lang="en-US" dirty="0"/>
              <a:t> by </a:t>
            </a:r>
            <a:r>
              <a:rPr lang="en-US" dirty="0">
                <a:hlinkClick r:id="rId3"/>
              </a:rPr>
              <a:t>College of the Canyons</a:t>
            </a:r>
            <a:r>
              <a:rPr lang="en-US" dirty="0"/>
              <a:t>, Jennifer Paris, Antoinette Ricardo, and Dawn Rymond and is used under a </a:t>
            </a:r>
            <a:r>
              <a:rPr lang="en-US" dirty="0">
                <a:hlinkClick r:id="rId4"/>
              </a:rPr>
              <a:t>CC BY 4.0 international </a:t>
            </a:r>
            <a:r>
              <a:rPr lang="en-US" dirty="0" smtClean="0">
                <a:hlinkClick r:id="rId4"/>
              </a:rPr>
              <a:t>license</a:t>
            </a:r>
            <a:endParaRPr lang="en-US" dirty="0" smtClean="0"/>
          </a:p>
          <a:p>
            <a:r>
              <a:rPr lang="en-US" dirty="0" smtClean="0"/>
              <a:t>The text comes from content in the book which has varied licensing</a:t>
            </a:r>
          </a:p>
          <a:p>
            <a:r>
              <a:rPr lang="en-US" dirty="0" smtClean="0"/>
              <a:t>The images all include licensing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1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63096"/>
            <a:ext cx="9144000" cy="1778000"/>
          </a:xfrm>
        </p:spPr>
        <p:txBody>
          <a:bodyPr/>
          <a:lstStyle/>
          <a:p>
            <a:r>
              <a:rPr lang="en-US" dirty="0" smtClean="0"/>
              <a:t>Language </a:t>
            </a:r>
            <a:r>
              <a:rPr lang="en-US" dirty="0" smtClean="0"/>
              <a:t>Development In Early Childhood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37" y="2688524"/>
            <a:ext cx="4581525" cy="3238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05237" y="5920657"/>
            <a:ext cx="4581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Image is used with permission from the California Department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9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227"/>
            <a:ext cx="10515600" cy="1325563"/>
          </a:xfrm>
        </p:spPr>
        <p:txBody>
          <a:bodyPr/>
          <a:lstStyle/>
          <a:p>
            <a:r>
              <a:rPr lang="en-US" dirty="0" smtClean="0"/>
              <a:t>Vocabulary Growth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7"/>
            <a:ext cx="10515600" cy="3063833"/>
          </a:xfrm>
        </p:spPr>
        <p:txBody>
          <a:bodyPr/>
          <a:lstStyle/>
          <a:p>
            <a:r>
              <a:rPr lang="en-US" dirty="0" smtClean="0"/>
              <a:t>Between 2 and 6 a child’s vocabulary goes from about 200 to over 10,000 words!</a:t>
            </a:r>
          </a:p>
          <a:p>
            <a:r>
              <a:rPr lang="en-US" dirty="0" smtClean="0"/>
              <a:t>This is largely due to fast-mapping</a:t>
            </a:r>
          </a:p>
          <a:p>
            <a:r>
              <a:rPr lang="en-US" dirty="0" smtClean="0"/>
              <a:t>Impacted by language and emphasis</a:t>
            </a:r>
            <a:endParaRPr lang="en-US" dirty="0"/>
          </a:p>
        </p:txBody>
      </p:sp>
      <p:pic>
        <p:nvPicPr>
          <p:cNvPr id="6" name="Picture 5" descr="young girl and park ranger lying on the floor talk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185" y="4275116"/>
            <a:ext cx="4827629" cy="20892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10076" y="6364352"/>
            <a:ext cx="657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55DC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Image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en-US" u="sng" dirty="0">
                <a:solidFill>
                  <a:srgbClr val="055DC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U.S. Department of the Interior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in the 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4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Meanings and Overregularization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7500"/>
            <a:ext cx="6557211" cy="4527674"/>
          </a:xfrm>
        </p:spPr>
        <p:txBody>
          <a:bodyPr>
            <a:normAutofit/>
          </a:bodyPr>
          <a:lstStyle/>
          <a:p>
            <a:r>
              <a:rPr lang="en-US" dirty="0" smtClean="0"/>
              <a:t>May use before they understand the true meaning of phrases	</a:t>
            </a:r>
          </a:p>
          <a:p>
            <a:pPr lvl="1"/>
            <a:r>
              <a:rPr lang="en-US" dirty="0" smtClean="0"/>
              <a:t>Piece of cake</a:t>
            </a:r>
            <a:endParaRPr lang="en-US" dirty="0" smtClean="0"/>
          </a:p>
          <a:p>
            <a:r>
              <a:rPr lang="en-US" dirty="0" smtClean="0"/>
              <a:t>As they learn the rules of grammar, they apply those rules uniformly</a:t>
            </a:r>
          </a:p>
          <a:p>
            <a:pPr lvl="1"/>
            <a:r>
              <a:rPr lang="en-US" dirty="0" smtClean="0"/>
              <a:t>“I </a:t>
            </a:r>
            <a:r>
              <a:rPr lang="en-US" dirty="0" err="1" smtClean="0"/>
              <a:t>eated</a:t>
            </a:r>
            <a:r>
              <a:rPr lang="en-US" dirty="0" smtClean="0"/>
              <a:t> that cake” </a:t>
            </a:r>
            <a:r>
              <a:rPr lang="en-US" dirty="0" smtClean="0">
                <a:sym typeface="Wingdings" panose="05000000000000000000" pitchFamily="2" charset="2"/>
              </a:rPr>
              <a:t> “I ate that cake”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987" y="2165703"/>
            <a:ext cx="3480459" cy="232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95411" y="4487461"/>
            <a:ext cx="4037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Image</a:t>
            </a:r>
            <a:r>
              <a:rPr lang="en-US" dirty="0" smtClean="0"/>
              <a:t> by </a:t>
            </a:r>
            <a:r>
              <a:rPr lang="en-US" dirty="0" smtClean="0">
                <a:hlinkClick r:id="rId4"/>
              </a:rPr>
              <a:t>Marco </a:t>
            </a:r>
            <a:r>
              <a:rPr lang="en-US" dirty="0" err="1" smtClean="0">
                <a:hlinkClick r:id="rId4"/>
              </a:rPr>
              <a:t>Verch</a:t>
            </a:r>
            <a:r>
              <a:rPr lang="en-US" dirty="0" smtClean="0">
                <a:hlinkClick r:id="rId4"/>
              </a:rPr>
              <a:t> Professional </a:t>
            </a:r>
            <a:r>
              <a:rPr lang="en-US" dirty="0" err="1" smtClean="0">
                <a:hlinkClick r:id="rId4"/>
              </a:rPr>
              <a:t>Photographzer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/>
              <a:t>is licensed under </a:t>
            </a:r>
            <a:r>
              <a:rPr lang="en-US" dirty="0" smtClean="0">
                <a:hlinkClick r:id="rId5"/>
              </a:rPr>
              <a:t>CC BY 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6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241" y="1858076"/>
            <a:ext cx="6001987" cy="4351338"/>
          </a:xfrm>
        </p:spPr>
        <p:txBody>
          <a:bodyPr/>
          <a:lstStyle/>
          <a:p>
            <a:r>
              <a:rPr lang="en-US" dirty="0" smtClean="0"/>
              <a:t>Children can be assisted in learning language by others that</a:t>
            </a:r>
          </a:p>
          <a:p>
            <a:pPr lvl="1"/>
            <a:r>
              <a:rPr lang="en-US" dirty="0" smtClean="0"/>
              <a:t>Listen attentively</a:t>
            </a:r>
          </a:p>
          <a:p>
            <a:pPr lvl="1"/>
            <a:r>
              <a:rPr lang="en-US" dirty="0" smtClean="0"/>
              <a:t>Model accurate pronunciations</a:t>
            </a:r>
          </a:p>
          <a:p>
            <a:pPr lvl="1"/>
            <a:r>
              <a:rPr lang="en-US" dirty="0" smtClean="0"/>
              <a:t>Encourage elaboration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87" y="1858076"/>
            <a:ext cx="4391025" cy="3000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4687" y="4858451"/>
            <a:ext cx="4429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 is used with permission from the California Department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7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620"/>
            <a:ext cx="10515600" cy="1325563"/>
          </a:xfrm>
        </p:spPr>
        <p:txBody>
          <a:bodyPr/>
          <a:lstStyle/>
          <a:p>
            <a:r>
              <a:rPr lang="en-US" dirty="0" smtClean="0"/>
              <a:t>Language Milestones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33573"/>
              </p:ext>
            </p:extLst>
          </p:nvPr>
        </p:nvGraphicFramePr>
        <p:xfrm>
          <a:off x="838200" y="1697777"/>
          <a:ext cx="10515600" cy="4156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708">
                  <a:extLst>
                    <a:ext uri="{9D8B030D-6E8A-4147-A177-3AD203B41FA5}">
                      <a16:colId xmlns:a16="http://schemas.microsoft.com/office/drawing/2014/main" val="317202554"/>
                    </a:ext>
                  </a:extLst>
                </a:gridCol>
                <a:gridCol w="8420892">
                  <a:extLst>
                    <a:ext uri="{9D8B030D-6E8A-4147-A177-3AD203B41FA5}">
                      <a16:colId xmlns:a16="http://schemas.microsoft.com/office/drawing/2014/main" val="2717617584"/>
                    </a:ext>
                  </a:extLst>
                </a:gridCol>
              </a:tblGrid>
              <a:tr h="4156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Typical 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50165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What Most Children Do by This 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9005180"/>
                  </a:ext>
                </a:extLst>
              </a:tr>
              <a:tr h="3741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 years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Follows instructions with 2 or 3 steps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name most familiar things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Understands words like “in,” “on,” and “under”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Says first name, age, and sex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Names a friend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Says words like “I,” “me,” “we,” and “you” and some plurals (cars, dogs, cats)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Talks well enough for strangers to understand most of the time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Carries on a conversation using 2 to 3 sentences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882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73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620"/>
            <a:ext cx="10515600" cy="1325563"/>
          </a:xfrm>
        </p:spPr>
        <p:txBody>
          <a:bodyPr/>
          <a:lstStyle/>
          <a:p>
            <a:r>
              <a:rPr lang="en-US" dirty="0" smtClean="0"/>
              <a:t>Language Milestones cont.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55263"/>
              </p:ext>
            </p:extLst>
          </p:nvPr>
        </p:nvGraphicFramePr>
        <p:xfrm>
          <a:off x="838200" y="1697778"/>
          <a:ext cx="10515600" cy="4798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708">
                  <a:extLst>
                    <a:ext uri="{9D8B030D-6E8A-4147-A177-3AD203B41FA5}">
                      <a16:colId xmlns:a16="http://schemas.microsoft.com/office/drawing/2014/main" val="317202554"/>
                    </a:ext>
                  </a:extLst>
                </a:gridCol>
                <a:gridCol w="8420892">
                  <a:extLst>
                    <a:ext uri="{9D8B030D-6E8A-4147-A177-3AD203B41FA5}">
                      <a16:colId xmlns:a16="http://schemas.microsoft.com/office/drawing/2014/main" val="2717617584"/>
                    </a:ext>
                  </a:extLst>
                </a:gridCol>
              </a:tblGrid>
              <a:tr h="4329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Typical 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50165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What Most Children Do by This 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9005180"/>
                  </a:ext>
                </a:extLst>
              </a:tr>
              <a:tr h="263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4 years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Knows some basic rules of grammar, such as correctly using “he” and “she”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Sings a song or says a poem from memory such as the “Itsy Bitsy Spider” or the “Wheels on the Bus”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Tells stories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say first and last name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3129406"/>
                  </a:ext>
                </a:extLst>
              </a:tr>
              <a:tr h="17316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5 years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Speaks very clearly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Tells a simple story using full sentences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Uses future tense; for example, “Grandma will be here.”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Says name and address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051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90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PowerPoint was created by Jennifer Paris. Except where otherwise noted, it is licensed </a:t>
            </a:r>
            <a:r>
              <a:rPr lang="en-US" altLang="en-US" sz="2800" dirty="0">
                <a:solidFill>
                  <a:schemeClr val="tx1"/>
                </a:solidFill>
              </a:rPr>
              <a:t>under a </a:t>
            </a:r>
            <a:r>
              <a:rPr lang="en-US" altLang="en-US" sz="2800" dirty="0">
                <a:solidFill>
                  <a:schemeClr val="tx1"/>
                </a:solidFill>
                <a:hlinkClick r:id="rId2"/>
              </a:rPr>
              <a:t>Creative Commons Attribution 4.0 International License</a:t>
            </a:r>
            <a:r>
              <a:rPr lang="en-US" altLang="en-US" sz="2800" dirty="0">
                <a:solidFill>
                  <a:schemeClr val="tx1"/>
                </a:solidFill>
              </a:rPr>
              <a:t>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712" y="2468729"/>
            <a:ext cx="383857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2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C6063E9B00547A6CDF11FD0FA9E9C" ma:contentTypeVersion="9" ma:contentTypeDescription="Create a new document." ma:contentTypeScope="" ma:versionID="4630b2a809729e3bd7620bb84f66e92c">
  <xsd:schema xmlns:xsd="http://www.w3.org/2001/XMLSchema" xmlns:xs="http://www.w3.org/2001/XMLSchema" xmlns:p="http://schemas.microsoft.com/office/2006/metadata/properties" xmlns:ns3="7b3cbac8-d2fc-4dbe-af61-9b16a8aff423" targetNamespace="http://schemas.microsoft.com/office/2006/metadata/properties" ma:root="true" ma:fieldsID="ee93a498ca0a3ce5f124011c4c5abbbd" ns3:_="">
    <xsd:import namespace="7b3cbac8-d2fc-4dbe-af61-9b16a8aff4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3cbac8-d2fc-4dbe-af61-9b16a8aff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62D403-F777-45C4-888F-CB62AB648A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3cbac8-d2fc-4dbe-af61-9b16a8aff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636A22-9E47-408A-AF4A-6ED9C5BD7A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02DD24-C58D-407F-A7D2-7D92DD92FFE5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7b3cbac8-d2fc-4dbe-af61-9b16a8aff42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425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This PowerPoint</vt:lpstr>
      <vt:lpstr>Language Development In Early Childhood</vt:lpstr>
      <vt:lpstr>Vocabulary Growth  </vt:lpstr>
      <vt:lpstr>Literal Meanings and Overregularization</vt:lpstr>
      <vt:lpstr>The Impact of Training</vt:lpstr>
      <vt:lpstr>Language Milestones</vt:lpstr>
      <vt:lpstr>Language Milestones cont.</vt:lpstr>
      <vt:lpstr>PowerPoint Presentation</vt:lpstr>
    </vt:vector>
  </TitlesOfParts>
  <Company>College of the Canyons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Development In Early Childhood</dc:title>
  <dc:creator>Paris, Jennifer</dc:creator>
  <cp:lastModifiedBy>Paris, Jennifer</cp:lastModifiedBy>
  <cp:revision>12</cp:revision>
  <dcterms:created xsi:type="dcterms:W3CDTF">2019-09-24T23:23:23Z</dcterms:created>
  <dcterms:modified xsi:type="dcterms:W3CDTF">2020-10-15T02:19:15Z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0x010100E5FC6063E9B00547A6CDF11FD0FA9E9C</vt:lpwstr>
  </property>
</Properties>
</file>