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5"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0" d="100"/>
          <a:sy n="60" d="100"/>
        </p:scale>
        <p:origin x="96"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46772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90619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2416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20000"/>
              </a:lnSpc>
              <a:defRPr sz="3200"/>
            </a:lvl1pPr>
            <a:lvl2pPr>
              <a:lnSpc>
                <a:spcPct val="120000"/>
              </a:lnSpc>
              <a:defRPr sz="2800"/>
            </a:lvl2pPr>
            <a:lvl3pPr>
              <a:lnSpc>
                <a:spcPct val="120000"/>
              </a:lnSpc>
              <a:defRPr sz="26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DD4C1F-49E9-40D0-89D0-CEAB14CF742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858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DD4C1F-49E9-40D0-89D0-CEAB14CF7421}"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74602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D4C1F-49E9-40D0-89D0-CEAB14CF742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15598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D4C1F-49E9-40D0-89D0-CEAB14CF7421}"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233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D4C1F-49E9-40D0-89D0-CEAB14CF7421}"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81884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D4C1F-49E9-40D0-89D0-CEAB14CF7421}"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5086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1542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66588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D4C1F-49E9-40D0-89D0-CEAB14CF7421}" type="datetimeFigureOut">
              <a:rPr lang="en-US" smtClean="0"/>
              <a:t>9/24/2019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AC12-6616-4F17-9AED-ED144ECBA8D7}" type="slidenum">
              <a:rPr lang="en-US" smtClean="0"/>
              <a:t>‹#›</a:t>
            </a:fld>
            <a:endParaRPr lang="en-US"/>
          </a:p>
        </p:txBody>
      </p:sp>
    </p:spTree>
    <p:extLst>
      <p:ext uri="{BB962C8B-B14F-4D97-AF65-F5344CB8AC3E}">
        <p14:creationId xmlns:p14="http://schemas.microsoft.com/office/powerpoint/2010/main" val="15657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bansal98/4626893485"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bansal9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hanscom.af.mil/News/Photos/igphoto/2000320622/" TargetMode="External"/><Relationship Id="rId7" Type="http://schemas.openxmlformats.org/officeDocument/2006/relationships/hyperlink" Target="https://www.spangdahlem.af.mi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spangdahlem.af.mil/News/Photos/igphoto/2000988922/" TargetMode="External"/><Relationship Id="rId5" Type="http://schemas.openxmlformats.org/officeDocument/2006/relationships/image" Target="../media/image2.jpeg"/><Relationship Id="rId4" Type="http://schemas.openxmlformats.org/officeDocument/2006/relationships/hyperlink" Target="https://www.hanscom.af.m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tevendepolo/5111008851"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stevendepol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ealth.mil/News/Articles/2018/03/27/Eat-an-apple-a-day-but-dont-keep-the-dentist-awa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irforcemedicine.af.mil/MTF/Sheppard/News-Events/Article/1328972/sheppard-hosts-kidilicious-kids-cooking-class/"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airforcemedicine.af.mi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flamephoenix1991/8376271918"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2.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11407&amp;picture=child-sleepi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The images all include licensing information</a:t>
            </a:r>
            <a:endParaRPr lang="en-US" dirty="0"/>
          </a:p>
        </p:txBody>
      </p:sp>
    </p:spTree>
    <p:extLst>
      <p:ext uri="{BB962C8B-B14F-4D97-AF65-F5344CB8AC3E}">
        <p14:creationId xmlns:p14="http://schemas.microsoft.com/office/powerpoint/2010/main" val="313671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a:t>
            </a:r>
            <a:endParaRPr lang="en-US" dirty="0"/>
          </a:p>
        </p:txBody>
      </p:sp>
      <p:sp>
        <p:nvSpPr>
          <p:cNvPr id="3" name="Content Placeholder 2"/>
          <p:cNvSpPr>
            <a:spLocks noGrp="1"/>
          </p:cNvSpPr>
          <p:nvPr>
            <p:ph idx="1"/>
          </p:nvPr>
        </p:nvSpPr>
        <p:spPr>
          <a:xfrm>
            <a:off x="3978442" y="1825624"/>
            <a:ext cx="7375358" cy="4623301"/>
          </a:xfrm>
        </p:spPr>
        <p:txBody>
          <a:bodyPr>
            <a:normAutofit fontScale="92500" lnSpcReduction="10000"/>
          </a:bodyPr>
          <a:lstStyle/>
          <a:p>
            <a:r>
              <a:rPr lang="en-US" dirty="0" smtClean="0"/>
              <a:t>Typically occurs after 2</a:t>
            </a:r>
            <a:r>
              <a:rPr lang="en-US" baseline="30000" dirty="0" smtClean="0"/>
              <a:t>nd</a:t>
            </a:r>
            <a:r>
              <a:rPr lang="en-US" dirty="0" smtClean="0"/>
              <a:t> birthday</a:t>
            </a:r>
          </a:p>
          <a:p>
            <a:r>
              <a:rPr lang="en-US" dirty="0" smtClean="0"/>
              <a:t>98% are toilet trained by 36 months</a:t>
            </a:r>
          </a:p>
          <a:p>
            <a:r>
              <a:rPr lang="en-US" dirty="0" smtClean="0"/>
              <a:t>But readiness is more important than age</a:t>
            </a:r>
          </a:p>
          <a:p>
            <a:r>
              <a:rPr lang="en-US" dirty="0" smtClean="0"/>
              <a:t>Daytime bladder control is typically accomplished first</a:t>
            </a:r>
          </a:p>
          <a:p>
            <a:r>
              <a:rPr lang="en-US" dirty="0" smtClean="0"/>
              <a:t>Elimination disorders</a:t>
            </a:r>
          </a:p>
          <a:p>
            <a:pPr lvl="1"/>
            <a:r>
              <a:rPr lang="en-US" dirty="0" smtClean="0"/>
              <a:t>Enuresis</a:t>
            </a:r>
          </a:p>
          <a:p>
            <a:pPr lvl="1"/>
            <a:r>
              <a:rPr lang="en-US" dirty="0" smtClean="0"/>
              <a:t>Encopresis</a:t>
            </a:r>
            <a:endParaRPr lang="en-US" dirty="0"/>
          </a:p>
        </p:txBody>
      </p:sp>
      <p:pic>
        <p:nvPicPr>
          <p:cNvPr id="4" name="Picture 3" descr="potty training"/>
          <p:cNvPicPr/>
          <p:nvPr/>
        </p:nvPicPr>
        <p:blipFill rotWithShape="1">
          <a:blip r:embed="rId2">
            <a:extLst>
              <a:ext uri="{28A0092B-C50C-407E-A947-70E740481C1C}">
                <a14:useLocalDpi xmlns:a14="http://schemas.microsoft.com/office/drawing/2010/main" val="0"/>
              </a:ext>
            </a:extLst>
          </a:blip>
          <a:srcRect t="13997" b="8438"/>
          <a:stretch/>
        </p:blipFill>
        <p:spPr bwMode="auto">
          <a:xfrm>
            <a:off x="667720" y="1825625"/>
            <a:ext cx="2624622" cy="3452229"/>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446841" y="5412791"/>
            <a:ext cx="3066379" cy="646331"/>
          </a:xfrm>
          <a:prstGeom prst="rect">
            <a:avLst/>
          </a:prstGeom>
        </p:spPr>
        <p:txBody>
          <a:bodyPr wrap="squar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Manish Bansal</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5"/>
              </a:rPr>
              <a:t>CC-BY-2.0</a:t>
            </a:r>
            <a:endParaRPr lang="en-US" dirty="0"/>
          </a:p>
        </p:txBody>
      </p:sp>
    </p:spTree>
    <p:extLst>
      <p:ext uri="{BB962C8B-B14F-4D97-AF65-F5344CB8AC3E}">
        <p14:creationId xmlns:p14="http://schemas.microsoft.com/office/powerpoint/2010/main" val="63854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285732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3725"/>
            <a:ext cx="9144000" cy="1778000"/>
          </a:xfrm>
        </p:spPr>
        <p:txBody>
          <a:bodyPr/>
          <a:lstStyle/>
          <a:p>
            <a:r>
              <a:rPr lang="en-US" dirty="0" smtClean="0"/>
              <a:t>Physical Development In Early Childhood</a:t>
            </a:r>
            <a:endParaRPr lang="en-US" dirty="0"/>
          </a:p>
        </p:txBody>
      </p:sp>
      <p:pic>
        <p:nvPicPr>
          <p:cNvPr id="4" name="Picture 3" descr="HANSCOM AIR FORCE BASE, Mass. - Michael Flynn, Alex Pavlovic and Tommy Parks (from left to right) ride their tricycles at the Child Development Center on Sept. 21. The CDC children participated in a Trike-a-thon to raise money for St. Jude Childrens Research Hospital. This is the CDC's 23rd year of riding tricycles, and they have raised more than $50,000 toward the cause. "/>
          <p:cNvPicPr/>
          <p:nvPr/>
        </p:nvPicPr>
        <p:blipFill>
          <a:blip r:embed="rId2">
            <a:extLst>
              <a:ext uri="{28A0092B-C50C-407E-A947-70E740481C1C}">
                <a14:useLocalDpi xmlns:a14="http://schemas.microsoft.com/office/drawing/2010/main" val="0"/>
              </a:ext>
            </a:extLst>
          </a:blip>
          <a:srcRect/>
          <a:stretch>
            <a:fillRect/>
          </a:stretch>
        </p:blipFill>
        <p:spPr bwMode="auto">
          <a:xfrm>
            <a:off x="1114391" y="2649938"/>
            <a:ext cx="4452219" cy="3269599"/>
          </a:xfrm>
          <a:prstGeom prst="rect">
            <a:avLst/>
          </a:prstGeom>
          <a:noFill/>
          <a:ln>
            <a:noFill/>
          </a:ln>
        </p:spPr>
      </p:pic>
      <p:sp>
        <p:nvSpPr>
          <p:cNvPr id="5" name="Rectangle 4"/>
          <p:cNvSpPr/>
          <p:nvPr/>
        </p:nvSpPr>
        <p:spPr>
          <a:xfrm>
            <a:off x="1226685" y="5958333"/>
            <a:ext cx="4227630" cy="646331"/>
          </a:xfrm>
          <a:prstGeom prst="rect">
            <a:avLst/>
          </a:prstGeom>
        </p:spPr>
        <p:txBody>
          <a:bodyPr wrap="squar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err="1">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Hanscom</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 Air Force Base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pic>
        <p:nvPicPr>
          <p:cNvPr id="6" name="Picture 5" descr="Norah Ellington and Brandon Brinkley, children of Sara Ellington, create pumpkin decorations at the Educational and Developmental Intervention Services, or EDIS, booth at the 52nd Medical Group Fall Harvest Health Fair Nov. 5, 2014. The EDIS staff offered the pumpkin creation class to encourage the development of fine motor skills of the participating children through coloring, peeling stickers or using scissors to cut paper along lines. (U.S. Air Force photo by Staff Sgt. Daryl Knee/Releas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691" y="2649938"/>
            <a:ext cx="4360186" cy="3269599"/>
          </a:xfrm>
          <a:prstGeom prst="rect">
            <a:avLst/>
          </a:prstGeom>
          <a:noFill/>
          <a:ln>
            <a:noFill/>
          </a:ln>
        </p:spPr>
      </p:pic>
      <p:sp>
        <p:nvSpPr>
          <p:cNvPr id="7" name="Rectangle 6"/>
          <p:cNvSpPr/>
          <p:nvPr/>
        </p:nvSpPr>
        <p:spPr>
          <a:xfrm>
            <a:off x="6593691" y="5979872"/>
            <a:ext cx="4106779" cy="646331"/>
          </a:xfrm>
          <a:prstGeom prst="rect">
            <a:avLst/>
          </a:prstGeom>
        </p:spPr>
        <p:txBody>
          <a:bodyPr wrap="squar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6"/>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err="1">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7"/>
              </a:rPr>
              <a:t>Spangdahlem</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7"/>
              </a:rPr>
              <a:t> Air Base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Tree>
    <p:extLst>
      <p:ext uri="{BB962C8B-B14F-4D97-AF65-F5344CB8AC3E}">
        <p14:creationId xmlns:p14="http://schemas.microsoft.com/office/powerpoint/2010/main" val="342729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Early Childhood </a:t>
            </a:r>
            <a:endParaRPr lang="en-US" dirty="0"/>
          </a:p>
        </p:txBody>
      </p:sp>
      <p:sp>
        <p:nvSpPr>
          <p:cNvPr id="3" name="Content Placeholder 2"/>
          <p:cNvSpPr>
            <a:spLocks noGrp="1"/>
          </p:cNvSpPr>
          <p:nvPr>
            <p:ph idx="1"/>
          </p:nvPr>
        </p:nvSpPr>
        <p:spPr>
          <a:xfrm>
            <a:off x="838200" y="1689833"/>
            <a:ext cx="10515600" cy="4351338"/>
          </a:xfrm>
        </p:spPr>
        <p:txBody>
          <a:bodyPr/>
          <a:lstStyle/>
          <a:p>
            <a:r>
              <a:rPr lang="en-US" dirty="0" smtClean="0"/>
              <a:t>Between 2 and 6 years of, children gain about 3 inches in height and 4 to 5 pound in weight each year</a:t>
            </a:r>
          </a:p>
          <a:p>
            <a:endParaRPr lang="en-US" dirty="0"/>
          </a:p>
        </p:txBody>
      </p:sp>
      <p:pic>
        <p:nvPicPr>
          <p:cNvPr id="1026" name="Picture 2" descr="Image result for child being measured for he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4248" y="3170270"/>
            <a:ext cx="4114055" cy="2744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21036" y="5914345"/>
            <a:ext cx="4900478" cy="830997"/>
          </a:xfrm>
          <a:prstGeom prst="rect">
            <a:avLst/>
          </a:prstGeom>
          <a:noFill/>
        </p:spPr>
        <p:txBody>
          <a:bodyPr wrap="square" rtlCol="0">
            <a:spAutoFit/>
          </a:bodyPr>
          <a:lstStyle/>
          <a:p>
            <a:pPr algn="ctr"/>
            <a:r>
              <a:rPr lang="en-US" sz="1600" dirty="0" smtClean="0">
                <a:hlinkClick r:id="rId3"/>
              </a:rPr>
              <a:t>Little Black Girl Measure Height 3' 6" Ruler Manhattan Park Playground October 23, 20106</a:t>
            </a:r>
            <a:r>
              <a:rPr lang="en-US" sz="1600" dirty="0" smtClean="0"/>
              <a:t> by </a:t>
            </a:r>
            <a:r>
              <a:rPr lang="en-US" sz="1600" dirty="0" smtClean="0">
                <a:hlinkClick r:id="rId4"/>
              </a:rPr>
              <a:t>Stephen </a:t>
            </a:r>
            <a:r>
              <a:rPr lang="en-US" sz="1600" dirty="0" err="1" smtClean="0">
                <a:hlinkClick r:id="rId4"/>
              </a:rPr>
              <a:t>Depolo</a:t>
            </a:r>
            <a:r>
              <a:rPr lang="en-US" sz="1600" dirty="0" smtClean="0"/>
              <a:t> is licensed under </a:t>
            </a:r>
            <a:r>
              <a:rPr lang="en-US" sz="1600" dirty="0" smtClean="0">
                <a:hlinkClick r:id="rId5"/>
              </a:rPr>
              <a:t>CC-BY 2.0</a:t>
            </a:r>
            <a:endParaRPr lang="en-US" sz="1600" dirty="0"/>
          </a:p>
        </p:txBody>
      </p:sp>
    </p:spTree>
    <p:extLst>
      <p:ext uri="{BB962C8B-B14F-4D97-AF65-F5344CB8AC3E}">
        <p14:creationId xmlns:p14="http://schemas.microsoft.com/office/powerpoint/2010/main" val="385524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a:xfrm>
            <a:off x="5087108" y="1634216"/>
            <a:ext cx="6740769" cy="4351338"/>
          </a:xfrm>
        </p:spPr>
        <p:txBody>
          <a:bodyPr>
            <a:normAutofit lnSpcReduction="10000"/>
          </a:bodyPr>
          <a:lstStyle/>
          <a:p>
            <a:r>
              <a:rPr lang="en-US" dirty="0" smtClean="0"/>
              <a:t>Slower growth = reduced appetite</a:t>
            </a:r>
          </a:p>
          <a:p>
            <a:r>
              <a:rPr lang="en-US" dirty="0" smtClean="0"/>
              <a:t>2- to 3-year olds need 1,000-1,400 calories per day</a:t>
            </a:r>
          </a:p>
          <a:p>
            <a:r>
              <a:rPr lang="en-US" dirty="0" smtClean="0"/>
              <a:t>4- to 8-year olds need 1,200-2,000 calories daily</a:t>
            </a:r>
          </a:p>
          <a:p>
            <a:r>
              <a:rPr lang="en-US" dirty="0" smtClean="0"/>
              <a:t>Important to provide adequate and well-balanced nutrition</a:t>
            </a:r>
            <a:endParaRPr lang="en-US" dirty="0"/>
          </a:p>
        </p:txBody>
      </p:sp>
      <p:pic>
        <p:nvPicPr>
          <p:cNvPr id="2050" name="Picture 2" descr="A child eats an apple during a Trunk-or-Treat event, which featured a healthy snack station as an alternative to candy, at Ramstein Air Base, Germany. (U.S. Air Force photo by Senior Airman Jimmie D. Pike)"/>
          <p:cNvPicPr>
            <a:picLocks noChangeAspect="1" noChangeArrowheads="1"/>
          </p:cNvPicPr>
          <p:nvPr/>
        </p:nvPicPr>
        <p:blipFill rotWithShape="1">
          <a:blip r:embed="rId2">
            <a:extLst>
              <a:ext uri="{28A0092B-C50C-407E-A947-70E740481C1C}">
                <a14:useLocalDpi xmlns:a14="http://schemas.microsoft.com/office/drawing/2010/main" val="0"/>
              </a:ext>
            </a:extLst>
          </a:blip>
          <a:srcRect r="36538"/>
          <a:stretch/>
        </p:blipFill>
        <p:spPr bwMode="auto">
          <a:xfrm>
            <a:off x="838200" y="1656525"/>
            <a:ext cx="3658546" cy="3426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5275942"/>
            <a:ext cx="3658546" cy="923330"/>
          </a:xfrm>
          <a:prstGeom prst="rect">
            <a:avLst/>
          </a:prstGeom>
          <a:noFill/>
        </p:spPr>
        <p:txBody>
          <a:bodyPr wrap="square" rtlCol="0">
            <a:spAutoFit/>
          </a:bodyPr>
          <a:lstStyle/>
          <a:p>
            <a:pPr algn="ctr"/>
            <a:r>
              <a:rPr lang="en-US" dirty="0" smtClean="0"/>
              <a:t>Modified from </a:t>
            </a:r>
            <a:r>
              <a:rPr lang="en-US" dirty="0" smtClean="0">
                <a:hlinkClick r:id="rId3"/>
              </a:rPr>
              <a:t>U.S. Air Force photo </a:t>
            </a:r>
            <a:r>
              <a:rPr lang="en-US" dirty="0" smtClean="0"/>
              <a:t>by Senior Airman Jimmie D. Pike in public domain</a:t>
            </a:r>
            <a:endParaRPr lang="en-US" dirty="0"/>
          </a:p>
        </p:txBody>
      </p:sp>
    </p:spTree>
    <p:extLst>
      <p:ext uri="{BB962C8B-B14F-4D97-AF65-F5344CB8AC3E}">
        <p14:creationId xmlns:p14="http://schemas.microsoft.com/office/powerpoint/2010/main" val="3293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0159"/>
            <a:ext cx="10515600" cy="1325563"/>
          </a:xfrm>
        </p:spPr>
        <p:txBody>
          <a:bodyPr/>
          <a:lstStyle/>
          <a:p>
            <a:r>
              <a:rPr lang="en-US" dirty="0" smtClean="0"/>
              <a:t>Nutrition cont.</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26087993"/>
              </p:ext>
            </p:extLst>
          </p:nvPr>
        </p:nvGraphicFramePr>
        <p:xfrm>
          <a:off x="838199" y="2286517"/>
          <a:ext cx="6465429" cy="4145280"/>
        </p:xfrm>
        <a:graphic>
          <a:graphicData uri="http://schemas.openxmlformats.org/drawingml/2006/table">
            <a:tbl>
              <a:tblPr firstRow="1" bandRow="1">
                <a:tableStyleId>{B301B821-A1FF-4177-AEE7-76D212191A09}</a:tableStyleId>
              </a:tblPr>
              <a:tblGrid>
                <a:gridCol w="6465429">
                  <a:extLst>
                    <a:ext uri="{9D8B030D-6E8A-4147-A177-3AD203B41FA5}">
                      <a16:colId xmlns:a16="http://schemas.microsoft.com/office/drawing/2014/main" val="3065311603"/>
                    </a:ext>
                  </a:extLst>
                </a:gridCol>
              </a:tblGrid>
              <a:tr h="498943">
                <a:tc>
                  <a:txBody>
                    <a:bodyPr/>
                    <a:lstStyle/>
                    <a:p>
                      <a:r>
                        <a:rPr lang="en-US" sz="2800" b="1" dirty="0" smtClean="0"/>
                        <a:t>7</a:t>
                      </a:r>
                      <a:r>
                        <a:rPr lang="en-US" sz="2800" b="1" baseline="0" dirty="0" smtClean="0"/>
                        <a:t> Tips for Establishing Health Eating Habits</a:t>
                      </a:r>
                      <a:endParaRPr lang="en-US" sz="2800" b="1" dirty="0"/>
                    </a:p>
                  </a:txBody>
                  <a:tcPr marL="71728" marR="71728"/>
                </a:tc>
                <a:extLst>
                  <a:ext uri="{0D108BD9-81ED-4DB2-BD59-A6C34878D82A}">
                    <a16:rowId xmlns:a16="http://schemas.microsoft.com/office/drawing/2014/main" val="1724845208"/>
                  </a:ext>
                </a:extLst>
              </a:tr>
              <a:tr h="370840">
                <a:tc>
                  <a:txBody>
                    <a:bodyPr/>
                    <a:lstStyle/>
                    <a:p>
                      <a:r>
                        <a:rPr lang="en-US" sz="2800" dirty="0" smtClean="0"/>
                        <a:t>Don’t force</a:t>
                      </a:r>
                      <a:r>
                        <a:rPr lang="en-US" sz="2800" baseline="0" dirty="0" smtClean="0"/>
                        <a:t> a child to eat or fight over food</a:t>
                      </a:r>
                      <a:endParaRPr lang="en-US" sz="2800" b="1" dirty="0"/>
                    </a:p>
                  </a:txBody>
                  <a:tcPr marL="71728" marR="71728"/>
                </a:tc>
                <a:extLst>
                  <a:ext uri="{0D108BD9-81ED-4DB2-BD59-A6C34878D82A}">
                    <a16:rowId xmlns:a16="http://schemas.microsoft.com/office/drawing/2014/main" val="3656301000"/>
                  </a:ext>
                </a:extLst>
              </a:tr>
              <a:tr h="370840">
                <a:tc>
                  <a:txBody>
                    <a:bodyPr/>
                    <a:lstStyle/>
                    <a:p>
                      <a:r>
                        <a:rPr lang="en-US" sz="2800" dirty="0" smtClean="0"/>
                        <a:t>Recognize</a:t>
                      </a:r>
                      <a:r>
                        <a:rPr lang="en-US" sz="2800" baseline="0" dirty="0" smtClean="0"/>
                        <a:t> that appetite varies</a:t>
                      </a:r>
                      <a:endParaRPr lang="en-US" sz="2800" b="1" dirty="0"/>
                    </a:p>
                  </a:txBody>
                  <a:tcPr marL="71728" marR="71728"/>
                </a:tc>
                <a:extLst>
                  <a:ext uri="{0D108BD9-81ED-4DB2-BD59-A6C34878D82A}">
                    <a16:rowId xmlns:a16="http://schemas.microsoft.com/office/drawing/2014/main" val="3297953630"/>
                  </a:ext>
                </a:extLst>
              </a:tr>
              <a:tr h="370840">
                <a:tc>
                  <a:txBody>
                    <a:bodyPr/>
                    <a:lstStyle/>
                    <a:p>
                      <a:r>
                        <a:rPr lang="en-US" sz="2800" dirty="0" smtClean="0"/>
                        <a:t>Keep it</a:t>
                      </a:r>
                      <a:r>
                        <a:rPr lang="en-US" sz="2800" baseline="0" dirty="0" smtClean="0"/>
                        <a:t> pleasant</a:t>
                      </a:r>
                      <a:endParaRPr lang="en-US" sz="2800" b="1" dirty="0"/>
                    </a:p>
                  </a:txBody>
                  <a:tcPr marL="71728" marR="71728"/>
                </a:tc>
                <a:extLst>
                  <a:ext uri="{0D108BD9-81ED-4DB2-BD59-A6C34878D82A}">
                    <a16:rowId xmlns:a16="http://schemas.microsoft.com/office/drawing/2014/main" val="3898008343"/>
                  </a:ext>
                </a:extLst>
              </a:tr>
              <a:tr h="370840">
                <a:tc>
                  <a:txBody>
                    <a:bodyPr/>
                    <a:lstStyle/>
                    <a:p>
                      <a:r>
                        <a:rPr lang="en-US" sz="2800" dirty="0" smtClean="0"/>
                        <a:t>No short order chefs</a:t>
                      </a:r>
                      <a:endParaRPr lang="en-US" sz="2800" b="1" dirty="0"/>
                    </a:p>
                  </a:txBody>
                  <a:tcPr marL="71728" marR="71728"/>
                </a:tc>
                <a:extLst>
                  <a:ext uri="{0D108BD9-81ED-4DB2-BD59-A6C34878D82A}">
                    <a16:rowId xmlns:a16="http://schemas.microsoft.com/office/drawing/2014/main" val="3409263308"/>
                  </a:ext>
                </a:extLst>
              </a:tr>
              <a:tr h="370840">
                <a:tc>
                  <a:txBody>
                    <a:bodyPr/>
                    <a:lstStyle/>
                    <a:p>
                      <a:r>
                        <a:rPr lang="en-US" sz="2800" dirty="0" smtClean="0"/>
                        <a:t>Limit choice</a:t>
                      </a:r>
                      <a:endParaRPr lang="en-US" sz="2800" b="1" dirty="0"/>
                    </a:p>
                  </a:txBody>
                  <a:tcPr marL="71728" marR="71728"/>
                </a:tc>
                <a:extLst>
                  <a:ext uri="{0D108BD9-81ED-4DB2-BD59-A6C34878D82A}">
                    <a16:rowId xmlns:a16="http://schemas.microsoft.com/office/drawing/2014/main" val="1443155198"/>
                  </a:ext>
                </a:extLst>
              </a:tr>
              <a:tr h="259080">
                <a:tc>
                  <a:txBody>
                    <a:bodyPr/>
                    <a:lstStyle/>
                    <a:p>
                      <a:r>
                        <a:rPr lang="en-US" sz="2800" dirty="0" smtClean="0"/>
                        <a:t>Serve balanced meals</a:t>
                      </a:r>
                      <a:endParaRPr lang="en-US" sz="2800" b="1" dirty="0"/>
                    </a:p>
                  </a:txBody>
                  <a:tcPr marL="71728" marR="71728"/>
                </a:tc>
                <a:extLst>
                  <a:ext uri="{0D108BD9-81ED-4DB2-BD59-A6C34878D82A}">
                    <a16:rowId xmlns:a16="http://schemas.microsoft.com/office/drawing/2014/main" val="1930533144"/>
                  </a:ext>
                </a:extLst>
              </a:tr>
              <a:tr h="259080">
                <a:tc>
                  <a:txBody>
                    <a:bodyPr/>
                    <a:lstStyle/>
                    <a:p>
                      <a:r>
                        <a:rPr lang="en-US" sz="2800" dirty="0" smtClean="0"/>
                        <a:t>Don’t bribe</a:t>
                      </a:r>
                      <a:endParaRPr lang="en-US" sz="2800" b="1" dirty="0"/>
                    </a:p>
                  </a:txBody>
                  <a:tcPr marL="71728" marR="71728"/>
                </a:tc>
                <a:extLst>
                  <a:ext uri="{0D108BD9-81ED-4DB2-BD59-A6C34878D82A}">
                    <a16:rowId xmlns:a16="http://schemas.microsoft.com/office/drawing/2014/main" val="3275720084"/>
                  </a:ext>
                </a:extLst>
              </a:tr>
            </a:tbl>
          </a:graphicData>
        </a:graphic>
      </p:graphicFrame>
      <p:sp>
        <p:nvSpPr>
          <p:cNvPr id="7" name="Content Placeholder 6"/>
          <p:cNvSpPr>
            <a:spLocks noGrp="1"/>
          </p:cNvSpPr>
          <p:nvPr>
            <p:ph sz="half" idx="2"/>
          </p:nvPr>
        </p:nvSpPr>
        <p:spPr>
          <a:xfrm>
            <a:off x="878764" y="1589431"/>
            <a:ext cx="10475035" cy="1632168"/>
          </a:xfrm>
        </p:spPr>
        <p:txBody>
          <a:bodyPr>
            <a:normAutofit/>
          </a:bodyPr>
          <a:lstStyle/>
          <a:p>
            <a:r>
              <a:rPr lang="en-US" sz="3200" dirty="0" smtClean="0"/>
              <a:t>Children are developing their taste preferences at this age</a:t>
            </a:r>
            <a:endParaRPr lang="en-US" sz="3200" dirty="0"/>
          </a:p>
        </p:txBody>
      </p:sp>
      <p:pic>
        <p:nvPicPr>
          <p:cNvPr id="5" name="Picture 4"/>
          <p:cNvPicPr>
            <a:picLocks noChangeAspect="1"/>
          </p:cNvPicPr>
          <p:nvPr/>
        </p:nvPicPr>
        <p:blipFill>
          <a:blip r:embed="rId2"/>
          <a:stretch>
            <a:fillRect/>
          </a:stretch>
        </p:blipFill>
        <p:spPr>
          <a:xfrm>
            <a:off x="7708691" y="2465388"/>
            <a:ext cx="4009606" cy="3096127"/>
          </a:xfrm>
          <a:prstGeom prst="rect">
            <a:avLst/>
          </a:prstGeom>
        </p:spPr>
      </p:pic>
      <p:sp>
        <p:nvSpPr>
          <p:cNvPr id="6" name="TextBox 5"/>
          <p:cNvSpPr txBox="1"/>
          <p:nvPr/>
        </p:nvSpPr>
        <p:spPr>
          <a:xfrm>
            <a:off x="7668126" y="5584777"/>
            <a:ext cx="4090737" cy="646331"/>
          </a:xfrm>
          <a:prstGeom prst="rect">
            <a:avLst/>
          </a:prstGeom>
          <a:noFill/>
        </p:spPr>
        <p:txBody>
          <a:bodyPr wrap="square" rtlCol="0">
            <a:spAutoFit/>
          </a:bodyPr>
          <a:lstStyle/>
          <a:p>
            <a:pPr algn="ctr"/>
            <a:r>
              <a:rPr lang="en-US" u="sng">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a:latin typeface="Calibri" panose="020F0502020204030204" pitchFamily="34" charset="0"/>
                <a:ea typeface="Calibri" panose="020F0502020204030204" pitchFamily="34" charset="0"/>
                <a:cs typeface="Times New Roman" panose="02020603050405020304" pitchFamily="18" charset="0"/>
              </a:rPr>
              <a:t> by the </a:t>
            </a:r>
            <a:r>
              <a:rPr lang="en-US" u="sng">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Air Force Medical Service</a:t>
            </a:r>
            <a:r>
              <a:rPr lang="en-US">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Tree>
    <p:extLst>
      <p:ext uri="{BB962C8B-B14F-4D97-AF65-F5344CB8AC3E}">
        <p14:creationId xmlns:p14="http://schemas.microsoft.com/office/powerpoint/2010/main" val="274140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a:t>
            </a:r>
            <a:endParaRPr lang="en-US" dirty="0"/>
          </a:p>
        </p:txBody>
      </p:sp>
      <p:sp>
        <p:nvSpPr>
          <p:cNvPr id="3" name="Content Placeholder 2"/>
          <p:cNvSpPr>
            <a:spLocks noGrp="1"/>
          </p:cNvSpPr>
          <p:nvPr>
            <p:ph idx="1"/>
          </p:nvPr>
        </p:nvSpPr>
        <p:spPr>
          <a:xfrm>
            <a:off x="3545305" y="1690688"/>
            <a:ext cx="8646695" cy="4998870"/>
          </a:xfrm>
        </p:spPr>
        <p:txBody>
          <a:bodyPr>
            <a:normAutofit lnSpcReduction="10000"/>
          </a:bodyPr>
          <a:lstStyle/>
          <a:p>
            <a:r>
              <a:rPr lang="en-US" dirty="0" smtClean="0"/>
              <a:t>75% of adult weight at age 2 </a:t>
            </a:r>
            <a:r>
              <a:rPr lang="en-US" dirty="0" smtClean="0">
                <a:sym typeface="Wingdings" panose="05000000000000000000" pitchFamily="2" charset="2"/>
              </a:rPr>
              <a:t> 95% at age 6</a:t>
            </a:r>
            <a:endParaRPr lang="en-US" dirty="0" smtClean="0"/>
          </a:p>
          <a:p>
            <a:r>
              <a:rPr lang="en-US" dirty="0" smtClean="0"/>
              <a:t>Significant gains in prefrontal cortex </a:t>
            </a:r>
            <a:r>
              <a:rPr lang="en-US" dirty="0" smtClean="0">
                <a:sym typeface="Wingdings" panose="05000000000000000000" pitchFamily="2" charset="2"/>
              </a:rPr>
              <a:t> better self-regulation</a:t>
            </a:r>
          </a:p>
          <a:p>
            <a:r>
              <a:rPr lang="en-US" dirty="0" smtClean="0">
                <a:sym typeface="Wingdings" panose="05000000000000000000" pitchFamily="2" charset="2"/>
              </a:rPr>
              <a:t>Drawings are representative of visual pathways in brain</a:t>
            </a:r>
          </a:p>
          <a:p>
            <a:r>
              <a:rPr lang="en-US" dirty="0" smtClean="0">
                <a:sym typeface="Wingdings" panose="05000000000000000000" pitchFamily="2" charset="2"/>
              </a:rPr>
              <a:t>Dramatic growth of left hemisphere of brain (language)</a:t>
            </a:r>
          </a:p>
          <a:p>
            <a:r>
              <a:rPr lang="en-US" dirty="0" smtClean="0">
                <a:sym typeface="Wingdings" panose="05000000000000000000" pitchFamily="2" charset="2"/>
              </a:rPr>
              <a:t>Corpus callosum growth spurt between 3 and 6</a:t>
            </a:r>
          </a:p>
          <a:p>
            <a:endParaRPr lang="en-US" dirty="0" smtClean="0">
              <a:sym typeface="Wingdings" panose="05000000000000000000" pitchFamily="2" charset="2"/>
            </a:endParaRPr>
          </a:p>
          <a:p>
            <a:endParaRPr lang="en-US" dirty="0"/>
          </a:p>
        </p:txBody>
      </p:sp>
      <p:pic>
        <p:nvPicPr>
          <p:cNvPr id="4" name="Picture 3" descr="Image of a brain"/>
          <p:cNvPicPr/>
          <p:nvPr/>
        </p:nvPicPr>
        <p:blipFill rotWithShape="1">
          <a:blip r:embed="rId2" cstate="print">
            <a:extLst>
              <a:ext uri="{28A0092B-C50C-407E-A947-70E740481C1C}">
                <a14:useLocalDpi xmlns:a14="http://schemas.microsoft.com/office/drawing/2010/main" val="0"/>
              </a:ext>
            </a:extLst>
          </a:blip>
          <a:srcRect l="9493" t="8515" r="8966" b="11514"/>
          <a:stretch/>
        </p:blipFill>
        <p:spPr bwMode="auto">
          <a:xfrm>
            <a:off x="512879" y="2411229"/>
            <a:ext cx="2759710" cy="228910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42533" y="4912713"/>
            <a:ext cx="2730056" cy="646331"/>
          </a:xfrm>
          <a:prstGeom prst="rect">
            <a:avLst/>
          </a:prstGeom>
        </p:spPr>
        <p:txBody>
          <a:bodyPr wrap="squar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_DJ_</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CC BY-SA 2.0</a:t>
            </a:r>
            <a:endParaRPr lang="en-US" dirty="0"/>
          </a:p>
        </p:txBody>
      </p:sp>
    </p:spTree>
    <p:extLst>
      <p:ext uri="{BB962C8B-B14F-4D97-AF65-F5344CB8AC3E}">
        <p14:creationId xmlns:p14="http://schemas.microsoft.com/office/powerpoint/2010/main" val="373960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20"/>
            <a:ext cx="10515600" cy="1325563"/>
          </a:xfrm>
        </p:spPr>
        <p:txBody>
          <a:bodyPr/>
          <a:lstStyle/>
          <a:p>
            <a:r>
              <a:rPr lang="en-US" dirty="0" smtClean="0"/>
              <a:t>Gross Motor Skills</a:t>
            </a:r>
            <a:endParaRPr lang="en-US" dirty="0"/>
          </a:p>
        </p:txBody>
      </p:sp>
      <p:sp>
        <p:nvSpPr>
          <p:cNvPr id="3" name="Content Placeholder 2"/>
          <p:cNvSpPr>
            <a:spLocks noGrp="1"/>
          </p:cNvSpPr>
          <p:nvPr>
            <p:ph idx="1"/>
          </p:nvPr>
        </p:nvSpPr>
        <p:spPr>
          <a:xfrm>
            <a:off x="838200" y="1402511"/>
            <a:ext cx="10515600" cy="853407"/>
          </a:xfrm>
        </p:spPr>
        <p:txBody>
          <a:bodyPr/>
          <a:lstStyle/>
          <a:p>
            <a:r>
              <a:rPr lang="en-US" dirty="0" smtClean="0"/>
              <a:t>Being active is the business of early childhood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96899197"/>
              </p:ext>
            </p:extLst>
          </p:nvPr>
        </p:nvGraphicFramePr>
        <p:xfrm>
          <a:off x="838200" y="2255918"/>
          <a:ext cx="10515600" cy="4389120"/>
        </p:xfrm>
        <a:graphic>
          <a:graphicData uri="http://schemas.openxmlformats.org/drawingml/2006/table">
            <a:tbl>
              <a:tblPr firstRow="1" firstCol="1" bandRow="1">
                <a:tableStyleId>{5C22544A-7EE6-4342-B048-85BDC9FD1C3A}</a:tableStyleId>
              </a:tblPr>
              <a:tblGrid>
                <a:gridCol w="2094708">
                  <a:extLst>
                    <a:ext uri="{9D8B030D-6E8A-4147-A177-3AD203B41FA5}">
                      <a16:colId xmlns:a16="http://schemas.microsoft.com/office/drawing/2014/main" val="317202554"/>
                    </a:ext>
                  </a:extLst>
                </a:gridCol>
                <a:gridCol w="8420892">
                  <a:extLst>
                    <a:ext uri="{9D8B030D-6E8A-4147-A177-3AD203B41FA5}">
                      <a16:colId xmlns:a16="http://schemas.microsoft.com/office/drawing/2014/main" val="2717617584"/>
                    </a:ext>
                  </a:extLst>
                </a:gridCol>
              </a:tblGrid>
              <a:tr h="0">
                <a:tc>
                  <a:txBody>
                    <a:bodyPr/>
                    <a:lstStyle/>
                    <a:p>
                      <a:pPr marL="0" marR="0" algn="ctr">
                        <a:spcBef>
                          <a:spcPts val="0"/>
                        </a:spcBef>
                        <a:spcAft>
                          <a:spcPts val="1000"/>
                        </a:spcAft>
                      </a:pPr>
                      <a:r>
                        <a:rPr lang="en-US" sz="2400" dirty="0">
                          <a:effectLst/>
                        </a:rPr>
                        <a:t>Typical 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1650" algn="ctr">
                        <a:spcBef>
                          <a:spcPts val="0"/>
                        </a:spcBef>
                        <a:spcAft>
                          <a:spcPts val="1000"/>
                        </a:spcAft>
                      </a:pPr>
                      <a:r>
                        <a:rPr lang="en-US" sz="2400" dirty="0">
                          <a:effectLst/>
                        </a:rPr>
                        <a:t>What Most Children Do by This 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9005180"/>
                  </a:ext>
                </a:extLst>
              </a:tr>
              <a:tr h="439420">
                <a:tc>
                  <a:txBody>
                    <a:bodyPr/>
                    <a:lstStyle/>
                    <a:p>
                      <a:pPr marL="0" marR="0">
                        <a:spcBef>
                          <a:spcPts val="0"/>
                        </a:spcBef>
                        <a:spcAft>
                          <a:spcPts val="1000"/>
                        </a:spcAft>
                      </a:pPr>
                      <a:r>
                        <a:rPr lang="en-US" sz="2400">
                          <a:effectLst/>
                        </a:rPr>
                        <a:t>3 years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dirty="0">
                          <a:effectLst/>
                        </a:rPr>
                        <a:t>Climbs well </a:t>
                      </a:r>
                    </a:p>
                    <a:p>
                      <a:pPr marL="342900" marR="0" lvl="0" indent="-342900">
                        <a:spcBef>
                          <a:spcPts val="0"/>
                        </a:spcBef>
                        <a:spcAft>
                          <a:spcPts val="0"/>
                        </a:spcAft>
                        <a:buFont typeface="Symbol" panose="05050102010706020507" pitchFamily="18" charset="2"/>
                        <a:buChar char=""/>
                      </a:pPr>
                      <a:r>
                        <a:rPr lang="en-US" sz="2400" dirty="0">
                          <a:effectLst/>
                        </a:rPr>
                        <a:t>Runs easily </a:t>
                      </a:r>
                    </a:p>
                    <a:p>
                      <a:pPr marL="342900" marR="0" lvl="0" indent="-342900">
                        <a:spcBef>
                          <a:spcPts val="0"/>
                        </a:spcBef>
                        <a:spcAft>
                          <a:spcPts val="0"/>
                        </a:spcAft>
                        <a:buFont typeface="Symbol" panose="05050102010706020507" pitchFamily="18" charset="2"/>
                        <a:buChar char=""/>
                      </a:pPr>
                      <a:r>
                        <a:rPr lang="en-US" sz="2400" dirty="0">
                          <a:effectLst/>
                        </a:rPr>
                        <a:t>Pedals a tricycle (3-wheel bike) </a:t>
                      </a:r>
                    </a:p>
                    <a:p>
                      <a:pPr marL="342900" marR="0" lvl="0" indent="-342900">
                        <a:spcBef>
                          <a:spcPts val="0"/>
                        </a:spcBef>
                        <a:spcAft>
                          <a:spcPts val="0"/>
                        </a:spcAft>
                        <a:buFont typeface="Symbol" panose="05050102010706020507" pitchFamily="18" charset="2"/>
                        <a:buChar char=""/>
                      </a:pPr>
                      <a:r>
                        <a:rPr lang="en-US" sz="2400" dirty="0">
                          <a:effectLst/>
                        </a:rPr>
                        <a:t>Walks up and down stairs, one foot on each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829731"/>
                  </a:ext>
                </a:extLst>
              </a:tr>
              <a:tr h="479425">
                <a:tc>
                  <a:txBody>
                    <a:bodyPr/>
                    <a:lstStyle/>
                    <a:p>
                      <a:pPr marL="0" marR="0">
                        <a:spcBef>
                          <a:spcPts val="0"/>
                        </a:spcBef>
                        <a:spcAft>
                          <a:spcPts val="1000"/>
                        </a:spcAft>
                      </a:pPr>
                      <a:r>
                        <a:rPr lang="en-US" sz="2400">
                          <a:effectLst/>
                        </a:rPr>
                        <a:t>4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dirty="0">
                          <a:effectLst/>
                        </a:rPr>
                        <a:t>Hops and stands on one foot up to 2 seconds </a:t>
                      </a:r>
                    </a:p>
                    <a:p>
                      <a:pPr marL="342900" marR="0" lvl="0" indent="-342900">
                        <a:spcBef>
                          <a:spcPts val="0"/>
                        </a:spcBef>
                        <a:spcAft>
                          <a:spcPts val="0"/>
                        </a:spcAft>
                        <a:buFont typeface="Symbol" panose="05050102010706020507" pitchFamily="18" charset="2"/>
                        <a:buChar char=""/>
                      </a:pPr>
                      <a:r>
                        <a:rPr lang="en-US" sz="2400" dirty="0">
                          <a:effectLst/>
                        </a:rPr>
                        <a:t>Catches a bounced ball most of the time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3129406"/>
                  </a:ext>
                </a:extLst>
              </a:tr>
              <a:tr h="1022350">
                <a:tc>
                  <a:txBody>
                    <a:bodyPr/>
                    <a:lstStyle/>
                    <a:p>
                      <a:pPr marL="0" marR="0">
                        <a:spcBef>
                          <a:spcPts val="0"/>
                        </a:spcBef>
                        <a:spcAft>
                          <a:spcPts val="1000"/>
                        </a:spcAft>
                      </a:pPr>
                      <a:r>
                        <a:rPr lang="en-US" sz="2400">
                          <a:effectLst/>
                        </a:rPr>
                        <a:t>5 years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dirty="0">
                          <a:effectLst/>
                        </a:rPr>
                        <a:t>Stands on one foot for 10 seconds or longer </a:t>
                      </a:r>
                    </a:p>
                    <a:p>
                      <a:pPr marL="342900" marR="0" lvl="0" indent="-342900">
                        <a:spcBef>
                          <a:spcPts val="0"/>
                        </a:spcBef>
                        <a:spcAft>
                          <a:spcPts val="0"/>
                        </a:spcAft>
                        <a:buFont typeface="Symbol" panose="05050102010706020507" pitchFamily="18" charset="2"/>
                        <a:buChar char=""/>
                      </a:pPr>
                      <a:r>
                        <a:rPr lang="en-US" sz="2400" dirty="0">
                          <a:effectLst/>
                        </a:rPr>
                        <a:t>Hops; may be able to skip </a:t>
                      </a:r>
                    </a:p>
                    <a:p>
                      <a:pPr marL="342900" marR="0" lvl="0" indent="-342900">
                        <a:spcBef>
                          <a:spcPts val="0"/>
                        </a:spcBef>
                        <a:spcAft>
                          <a:spcPts val="0"/>
                        </a:spcAft>
                        <a:buFont typeface="Symbol" panose="05050102010706020507" pitchFamily="18" charset="2"/>
                        <a:buChar char=""/>
                      </a:pPr>
                      <a:r>
                        <a:rPr lang="en-US" sz="2400" dirty="0">
                          <a:effectLst/>
                        </a:rPr>
                        <a:t>Can do a somersault </a:t>
                      </a:r>
                    </a:p>
                    <a:p>
                      <a:pPr marL="342900" marR="0" lvl="0" indent="-342900">
                        <a:spcBef>
                          <a:spcPts val="0"/>
                        </a:spcBef>
                        <a:spcAft>
                          <a:spcPts val="0"/>
                        </a:spcAft>
                        <a:buFont typeface="Symbol" panose="05050102010706020507" pitchFamily="18" charset="2"/>
                        <a:buChar char=""/>
                      </a:pPr>
                      <a:r>
                        <a:rPr lang="en-US" sz="2400" dirty="0">
                          <a:effectLst/>
                        </a:rPr>
                        <a:t>Can use the toilet on own </a:t>
                      </a:r>
                    </a:p>
                    <a:p>
                      <a:pPr marL="342900" marR="0" lvl="0" indent="-342900">
                        <a:spcBef>
                          <a:spcPts val="0"/>
                        </a:spcBef>
                        <a:spcAft>
                          <a:spcPts val="0"/>
                        </a:spcAft>
                        <a:buFont typeface="Symbol" panose="05050102010706020507" pitchFamily="18" charset="2"/>
                        <a:buChar char=""/>
                      </a:pPr>
                      <a:r>
                        <a:rPr lang="en-US" sz="2400" dirty="0">
                          <a:effectLst/>
                        </a:rPr>
                        <a:t>Swings and climbs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0513391"/>
                  </a:ext>
                </a:extLst>
              </a:tr>
            </a:tbl>
          </a:graphicData>
        </a:graphic>
      </p:graphicFrame>
    </p:spTree>
    <p:extLst>
      <p:ext uri="{BB962C8B-B14F-4D97-AF65-F5344CB8AC3E}">
        <p14:creationId xmlns:p14="http://schemas.microsoft.com/office/powerpoint/2010/main" val="270773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536"/>
            <a:ext cx="10515600" cy="1325563"/>
          </a:xfrm>
        </p:spPr>
        <p:txBody>
          <a:bodyPr/>
          <a:lstStyle/>
          <a:p>
            <a:r>
              <a:rPr lang="en-US" dirty="0" smtClean="0"/>
              <a:t>Fine Motor Skills</a:t>
            </a:r>
            <a:endParaRPr lang="en-US" dirty="0"/>
          </a:p>
        </p:txBody>
      </p:sp>
      <p:sp>
        <p:nvSpPr>
          <p:cNvPr id="3" name="Content Placeholder 2"/>
          <p:cNvSpPr>
            <a:spLocks noGrp="1"/>
          </p:cNvSpPr>
          <p:nvPr>
            <p:ph idx="1"/>
          </p:nvPr>
        </p:nvSpPr>
        <p:spPr>
          <a:xfrm>
            <a:off x="838200" y="1181597"/>
            <a:ext cx="10515600" cy="917575"/>
          </a:xfrm>
        </p:spPr>
        <p:txBody>
          <a:bodyPr/>
          <a:lstStyle/>
          <a:p>
            <a:r>
              <a:rPr lang="en-US" dirty="0" smtClean="0"/>
              <a:t>Being refined as dexterity, strength, and endurance increase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4746475"/>
              </p:ext>
            </p:extLst>
          </p:nvPr>
        </p:nvGraphicFramePr>
        <p:xfrm>
          <a:off x="838200" y="1946183"/>
          <a:ext cx="10515600" cy="4754880"/>
        </p:xfrm>
        <a:graphic>
          <a:graphicData uri="http://schemas.openxmlformats.org/drawingml/2006/table">
            <a:tbl>
              <a:tblPr firstRow="1" firstCol="1" bandRow="1">
                <a:tableStyleId>{5C22544A-7EE6-4342-B048-85BDC9FD1C3A}</a:tableStyleId>
              </a:tblPr>
              <a:tblGrid>
                <a:gridCol w="2094708">
                  <a:extLst>
                    <a:ext uri="{9D8B030D-6E8A-4147-A177-3AD203B41FA5}">
                      <a16:colId xmlns:a16="http://schemas.microsoft.com/office/drawing/2014/main" val="4026610743"/>
                    </a:ext>
                  </a:extLst>
                </a:gridCol>
                <a:gridCol w="8420892">
                  <a:extLst>
                    <a:ext uri="{9D8B030D-6E8A-4147-A177-3AD203B41FA5}">
                      <a16:colId xmlns:a16="http://schemas.microsoft.com/office/drawing/2014/main" val="4150811805"/>
                    </a:ext>
                  </a:extLst>
                </a:gridCol>
              </a:tblGrid>
              <a:tr h="0">
                <a:tc>
                  <a:txBody>
                    <a:bodyPr/>
                    <a:lstStyle/>
                    <a:p>
                      <a:pPr marL="0" marR="0" algn="ctr">
                        <a:spcBef>
                          <a:spcPts val="0"/>
                        </a:spcBef>
                        <a:spcAft>
                          <a:spcPts val="1000"/>
                        </a:spcAft>
                      </a:pPr>
                      <a:r>
                        <a:rPr lang="en-US" sz="2400">
                          <a:effectLst/>
                        </a:rPr>
                        <a:t>Typical 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1650" algn="ctr">
                        <a:spcBef>
                          <a:spcPts val="0"/>
                        </a:spcBef>
                        <a:spcAft>
                          <a:spcPts val="1000"/>
                        </a:spcAft>
                      </a:pPr>
                      <a:r>
                        <a:rPr lang="en-US" sz="2400">
                          <a:effectLst/>
                        </a:rPr>
                        <a:t>What Most Children Do by This 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096745"/>
                  </a:ext>
                </a:extLst>
              </a:tr>
              <a:tr h="439420">
                <a:tc>
                  <a:txBody>
                    <a:bodyPr/>
                    <a:lstStyle/>
                    <a:p>
                      <a:pPr marL="0" marR="0">
                        <a:spcBef>
                          <a:spcPts val="0"/>
                        </a:spcBef>
                        <a:spcAft>
                          <a:spcPts val="1000"/>
                        </a:spcAft>
                      </a:pPr>
                      <a:r>
                        <a:rPr lang="en-US" sz="2400">
                          <a:effectLst/>
                        </a:rPr>
                        <a:t>3 years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a:effectLst/>
                        </a:rPr>
                        <a:t>Copies a circle with pencil or crayon </a:t>
                      </a:r>
                    </a:p>
                    <a:p>
                      <a:pPr marL="342900" marR="0" lvl="0" indent="-342900">
                        <a:spcBef>
                          <a:spcPts val="0"/>
                        </a:spcBef>
                        <a:spcAft>
                          <a:spcPts val="0"/>
                        </a:spcAft>
                        <a:buFont typeface="Symbol" panose="05050102010706020507" pitchFamily="18" charset="2"/>
                        <a:buChar char=""/>
                      </a:pPr>
                      <a:r>
                        <a:rPr lang="en-US" sz="2400">
                          <a:effectLst/>
                        </a:rPr>
                        <a:t>Turns book pages one at a time </a:t>
                      </a:r>
                    </a:p>
                    <a:p>
                      <a:pPr marL="342900" marR="0" lvl="0" indent="-342900">
                        <a:spcBef>
                          <a:spcPts val="0"/>
                        </a:spcBef>
                        <a:spcAft>
                          <a:spcPts val="0"/>
                        </a:spcAft>
                        <a:buFont typeface="Symbol" panose="05050102010706020507" pitchFamily="18" charset="2"/>
                        <a:buChar char=""/>
                      </a:pPr>
                      <a:r>
                        <a:rPr lang="en-US" sz="2400">
                          <a:effectLst/>
                        </a:rPr>
                        <a:t>Builds towers of more than 6 blocks</a:t>
                      </a:r>
                    </a:p>
                    <a:p>
                      <a:pPr marL="342900" marR="0" lvl="0" indent="-342900">
                        <a:spcBef>
                          <a:spcPts val="0"/>
                        </a:spcBef>
                        <a:spcAft>
                          <a:spcPts val="0"/>
                        </a:spcAft>
                        <a:buFont typeface="Symbol" panose="05050102010706020507" pitchFamily="18" charset="2"/>
                        <a:buChar char=""/>
                      </a:pPr>
                      <a:r>
                        <a:rPr lang="en-US" sz="2400">
                          <a:effectLst/>
                        </a:rPr>
                        <a:t>Screws and unscrews jar lids or turns door handle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3870478"/>
                  </a:ext>
                </a:extLst>
              </a:tr>
              <a:tr h="822325">
                <a:tc>
                  <a:txBody>
                    <a:bodyPr/>
                    <a:lstStyle/>
                    <a:p>
                      <a:pPr marL="0" marR="0">
                        <a:spcBef>
                          <a:spcPts val="0"/>
                        </a:spcBef>
                        <a:spcAft>
                          <a:spcPts val="1000"/>
                        </a:spcAft>
                      </a:pPr>
                      <a:r>
                        <a:rPr lang="en-US" sz="2400">
                          <a:effectLst/>
                        </a:rPr>
                        <a:t>4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a:effectLst/>
                        </a:rPr>
                        <a:t>Pours, cuts with supervision, and mashes own food</a:t>
                      </a:r>
                    </a:p>
                    <a:p>
                      <a:pPr marL="342900" marR="0" lvl="0" indent="-342900">
                        <a:spcBef>
                          <a:spcPts val="0"/>
                        </a:spcBef>
                        <a:spcAft>
                          <a:spcPts val="0"/>
                        </a:spcAft>
                        <a:buFont typeface="Symbol" panose="05050102010706020507" pitchFamily="18" charset="2"/>
                        <a:buChar char=""/>
                      </a:pPr>
                      <a:r>
                        <a:rPr lang="en-US" sz="2400">
                          <a:effectLst/>
                        </a:rPr>
                        <a:t>Draws a person with 2 to 4 body parts </a:t>
                      </a:r>
                    </a:p>
                    <a:p>
                      <a:pPr marL="342900" marR="0" lvl="0" indent="-342900">
                        <a:spcBef>
                          <a:spcPts val="0"/>
                        </a:spcBef>
                        <a:spcAft>
                          <a:spcPts val="0"/>
                        </a:spcAft>
                        <a:buFont typeface="Symbol" panose="05050102010706020507" pitchFamily="18" charset="2"/>
                        <a:buChar char=""/>
                      </a:pPr>
                      <a:r>
                        <a:rPr lang="en-US" sz="2400">
                          <a:effectLst/>
                        </a:rPr>
                        <a:t>Uses scissors </a:t>
                      </a:r>
                    </a:p>
                    <a:p>
                      <a:pPr marL="342900" marR="0" lvl="0" indent="-342900">
                        <a:spcBef>
                          <a:spcPts val="0"/>
                        </a:spcBef>
                        <a:spcAft>
                          <a:spcPts val="0"/>
                        </a:spcAft>
                        <a:buFont typeface="Symbol" panose="05050102010706020507" pitchFamily="18" charset="2"/>
                        <a:buChar char=""/>
                      </a:pPr>
                      <a:r>
                        <a:rPr lang="en-US" sz="2400">
                          <a:effectLst/>
                        </a:rPr>
                        <a:t>Starts to copy some capital letters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650072"/>
                  </a:ext>
                </a:extLst>
              </a:tr>
              <a:tr h="793750">
                <a:tc>
                  <a:txBody>
                    <a:bodyPr/>
                    <a:lstStyle/>
                    <a:p>
                      <a:pPr marL="0" marR="0">
                        <a:spcBef>
                          <a:spcPts val="0"/>
                        </a:spcBef>
                        <a:spcAft>
                          <a:spcPts val="1000"/>
                        </a:spcAft>
                      </a:pPr>
                      <a:r>
                        <a:rPr lang="en-US" sz="2400">
                          <a:effectLst/>
                        </a:rPr>
                        <a:t>5 years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2400" dirty="0">
                          <a:effectLst/>
                        </a:rPr>
                        <a:t>Can draw a person with at least 6 body parts </a:t>
                      </a:r>
                    </a:p>
                    <a:p>
                      <a:pPr marL="342900" marR="0" lvl="0" indent="-342900">
                        <a:spcBef>
                          <a:spcPts val="0"/>
                        </a:spcBef>
                        <a:spcAft>
                          <a:spcPts val="0"/>
                        </a:spcAft>
                        <a:buFont typeface="Symbol" panose="05050102010706020507" pitchFamily="18" charset="2"/>
                        <a:buChar char=""/>
                      </a:pPr>
                      <a:r>
                        <a:rPr lang="en-US" sz="2400" dirty="0">
                          <a:effectLst/>
                        </a:rPr>
                        <a:t>Can print some letters or numbers </a:t>
                      </a:r>
                    </a:p>
                    <a:p>
                      <a:pPr marL="342900" marR="0" lvl="0" indent="-342900">
                        <a:spcBef>
                          <a:spcPts val="0"/>
                        </a:spcBef>
                        <a:spcAft>
                          <a:spcPts val="0"/>
                        </a:spcAft>
                        <a:buFont typeface="Symbol" panose="05050102010706020507" pitchFamily="18" charset="2"/>
                        <a:buChar char=""/>
                      </a:pPr>
                      <a:r>
                        <a:rPr lang="en-US" sz="2400" dirty="0">
                          <a:effectLst/>
                        </a:rPr>
                        <a:t>Copies a triangle and other geometric shapes </a:t>
                      </a:r>
                    </a:p>
                    <a:p>
                      <a:pPr marL="342900" marR="0" lvl="0" indent="-342900">
                        <a:spcBef>
                          <a:spcPts val="0"/>
                        </a:spcBef>
                        <a:spcAft>
                          <a:spcPts val="0"/>
                        </a:spcAft>
                        <a:buFont typeface="Symbol" panose="05050102010706020507" pitchFamily="18" charset="2"/>
                        <a:buChar char=""/>
                      </a:pPr>
                      <a:r>
                        <a:rPr lang="en-US" sz="2400" dirty="0">
                          <a:effectLst/>
                        </a:rPr>
                        <a:t>Uses a fork and spoon and sometimes a table knife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577454"/>
                  </a:ext>
                </a:extLst>
              </a:tr>
            </a:tbl>
          </a:graphicData>
        </a:graphic>
      </p:graphicFrame>
    </p:spTree>
    <p:extLst>
      <p:ext uri="{BB962C8B-B14F-4D97-AF65-F5344CB8AC3E}">
        <p14:creationId xmlns:p14="http://schemas.microsoft.com/office/powerpoint/2010/main" val="276558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a:xfrm>
            <a:off x="838200" y="1825625"/>
            <a:ext cx="6557211" cy="4655386"/>
          </a:xfrm>
        </p:spPr>
        <p:txBody>
          <a:bodyPr>
            <a:normAutofit/>
          </a:bodyPr>
          <a:lstStyle/>
          <a:p>
            <a:r>
              <a:rPr lang="en-US" dirty="0" smtClean="0"/>
              <a:t>Important physiological need</a:t>
            </a:r>
          </a:p>
          <a:p>
            <a:r>
              <a:rPr lang="en-US" dirty="0" smtClean="0"/>
              <a:t>Young children need about 10 to 11 hours of sleep</a:t>
            </a:r>
          </a:p>
          <a:p>
            <a:r>
              <a:rPr lang="en-US" dirty="0" smtClean="0"/>
              <a:t>Child may experience </a:t>
            </a:r>
          </a:p>
          <a:p>
            <a:pPr lvl="1"/>
            <a:r>
              <a:rPr lang="en-US" dirty="0" smtClean="0"/>
              <a:t>Sleepwalking</a:t>
            </a:r>
          </a:p>
          <a:p>
            <a:pPr lvl="1"/>
            <a:r>
              <a:rPr lang="en-US" dirty="0" smtClean="0"/>
              <a:t>Sleep terrors</a:t>
            </a:r>
          </a:p>
          <a:p>
            <a:pPr lvl="1"/>
            <a:r>
              <a:rPr lang="en-US" dirty="0" smtClean="0"/>
              <a:t>Nightmares</a:t>
            </a:r>
          </a:p>
          <a:p>
            <a:endParaRPr lang="en-US" dirty="0"/>
          </a:p>
        </p:txBody>
      </p:sp>
      <p:pic>
        <p:nvPicPr>
          <p:cNvPr id="4" name="Picture 3"/>
          <p:cNvPicPr>
            <a:picLocks noChangeAspect="1"/>
          </p:cNvPicPr>
          <p:nvPr/>
        </p:nvPicPr>
        <p:blipFill>
          <a:blip r:embed="rId2"/>
          <a:stretch>
            <a:fillRect/>
          </a:stretch>
        </p:blipFill>
        <p:spPr>
          <a:xfrm>
            <a:off x="7395410" y="2171587"/>
            <a:ext cx="4608454" cy="3089859"/>
          </a:xfrm>
          <a:prstGeom prst="rect">
            <a:avLst/>
          </a:prstGeom>
        </p:spPr>
      </p:pic>
      <p:sp>
        <p:nvSpPr>
          <p:cNvPr id="5" name="Rectangle 4"/>
          <p:cNvSpPr/>
          <p:nvPr/>
        </p:nvSpPr>
        <p:spPr>
          <a:xfrm>
            <a:off x="7493360" y="5328915"/>
            <a:ext cx="4412555" cy="369332"/>
          </a:xfrm>
          <a:prstGeom prst="rect">
            <a:avLst/>
          </a:prstGeom>
        </p:spPr>
        <p:txBody>
          <a:bodyPr wrap="non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by Peter Griffin is in the public domain</a:t>
            </a:r>
            <a:endParaRPr lang="en-US" dirty="0"/>
          </a:p>
        </p:txBody>
      </p:sp>
    </p:spTree>
    <p:extLst>
      <p:ext uri="{BB962C8B-B14F-4D97-AF65-F5344CB8AC3E}">
        <p14:creationId xmlns:p14="http://schemas.microsoft.com/office/powerpoint/2010/main" val="1176265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TotalTime>
  <Words>558</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Symbol</vt:lpstr>
      <vt:lpstr>Times New Roman</vt:lpstr>
      <vt:lpstr>Wingdings</vt:lpstr>
      <vt:lpstr>Office Theme</vt:lpstr>
      <vt:lpstr>This PowerPoint</vt:lpstr>
      <vt:lpstr>Physical Development In Early Childhood</vt:lpstr>
      <vt:lpstr>Growth in Early Childhood </vt:lpstr>
      <vt:lpstr>Nutrition</vt:lpstr>
      <vt:lpstr>Nutrition cont.</vt:lpstr>
      <vt:lpstr>Brain</vt:lpstr>
      <vt:lpstr>Gross Motor Skills</vt:lpstr>
      <vt:lpstr>Fine Motor Skills</vt:lpstr>
      <vt:lpstr>Sleep</vt:lpstr>
      <vt:lpstr>Toilet Training</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Development In Early Childhood</dc:title>
  <dc:creator>Paris, Jennifer</dc:creator>
  <cp:lastModifiedBy>Paris, Jennifer</cp:lastModifiedBy>
  <cp:revision>6</cp:revision>
  <dcterms:created xsi:type="dcterms:W3CDTF">2019-09-24T23:23:23Z</dcterms:created>
  <dcterms:modified xsi:type="dcterms:W3CDTF">2019-09-26T16:46:52Z</dcterms:modified>
</cp:coreProperties>
</file>