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4" r:id="rId5"/>
    <p:sldId id="256" r:id="rId6"/>
    <p:sldId id="257" r:id="rId7"/>
    <p:sldId id="258" r:id="rId8"/>
    <p:sldId id="267" r:id="rId9"/>
    <p:sldId id="265" r:id="rId10"/>
    <p:sldId id="259" r:id="rId11"/>
    <p:sldId id="268" r:id="rId12"/>
    <p:sldId id="269" r:id="rId13"/>
    <p:sldId id="262" r:id="rId14"/>
    <p:sldId id="263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81" d="100"/>
          <a:sy n="81" d="100"/>
        </p:scale>
        <p:origin x="85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4C1F-49E9-40D0-89D0-CEAB14CF742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AC12-6616-4F17-9AED-ED144ECBA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27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4C1F-49E9-40D0-89D0-CEAB14CF742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AC12-6616-4F17-9AED-ED144ECBA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92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4C1F-49E9-40D0-89D0-CEAB14CF742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AC12-6616-4F17-9AED-ED144ECBA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631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0000"/>
              </a:lnSpc>
              <a:defRPr sz="3200"/>
            </a:lvl1pPr>
            <a:lvl2pPr>
              <a:lnSpc>
                <a:spcPct val="120000"/>
              </a:lnSpc>
              <a:defRPr sz="2800"/>
            </a:lvl2pPr>
            <a:lvl3pPr>
              <a:lnSpc>
                <a:spcPct val="120000"/>
              </a:lnSpc>
              <a:defRPr sz="26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4C1F-49E9-40D0-89D0-CEAB14CF742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AC12-6616-4F17-9AED-ED144ECBA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8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4C1F-49E9-40D0-89D0-CEAB14CF742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AC12-6616-4F17-9AED-ED144ECBA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023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4C1F-49E9-40D0-89D0-CEAB14CF742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AC12-6616-4F17-9AED-ED144ECBA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82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4C1F-49E9-40D0-89D0-CEAB14CF742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AC12-6616-4F17-9AED-ED144ECBA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36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4C1F-49E9-40D0-89D0-CEAB14CF742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AC12-6616-4F17-9AED-ED144ECBA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46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4C1F-49E9-40D0-89D0-CEAB14CF742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AC12-6616-4F17-9AED-ED144ECBA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84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4C1F-49E9-40D0-89D0-CEAB14CF742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AC12-6616-4F17-9AED-ED144ECBA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69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4C1F-49E9-40D0-89D0-CEAB14CF742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AC12-6616-4F17-9AED-ED144ECBA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85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D4C1F-49E9-40D0-89D0-CEAB14CF742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0AC12-6616-4F17-9AED-ED144ECBA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709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nyons.edu/ztc" TargetMode="External"/><Relationship Id="rId2" Type="http://schemas.openxmlformats.org/officeDocument/2006/relationships/hyperlink" Target="https://drive.google.com/drive/folders/1OfCb9_stdrssH1PuDLRK3lLwi84-kTGV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4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Epipen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deed.en" TargetMode="External"/><Relationship Id="rId4" Type="http://schemas.openxmlformats.org/officeDocument/2006/relationships/hyperlink" Target="https://commons.wikimedia.org/wiki/User:Sean_Willia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57826041@N03/7612551654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2.0/" TargetMode="External"/><Relationship Id="rId4" Type="http://schemas.openxmlformats.org/officeDocument/2006/relationships/hyperlink" Target="https://www.flickr.com/photos/57826041@N03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creativecommons.org/licenses/by/4.0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phammi" TargetMode="External"/><Relationship Id="rId2" Type="http://schemas.openxmlformats.org/officeDocument/2006/relationships/hyperlink" Target="https://unsplash.com/photos/xtd3zYWxEs4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hyperlink" Target="unsplash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flamephoenix1991/8376271918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2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dc.gov/" TargetMode="External"/><Relationship Id="rId4" Type="http://schemas.openxmlformats.org/officeDocument/2006/relationships/hyperlink" Target="https://www.cdc.gov/growthcharts/clinical_charts.htm#Set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photos/oCI3sbDxrvw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Unsplash.com" TargetMode="External"/><Relationship Id="rId4" Type="http://schemas.openxmlformats.org/officeDocument/2006/relationships/hyperlink" Target="https://unsplash.com/@greg_rosenk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386769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publicdomain/zero/1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h.gov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Lufthansa_Asian_vegetarian_meal,_July_2016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4.0/deed.en" TargetMode="External"/><Relationship Id="rId4" Type="http://schemas.openxmlformats.org/officeDocument/2006/relationships/hyperlink" Target="https://commons.wikimedia.org/wiki/User:Sunnya34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usdagov/20041692904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ickr.com/photos/usdagov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PowerPoint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15807"/>
          </a:xfrm>
        </p:spPr>
        <p:txBody>
          <a:bodyPr>
            <a:normAutofit/>
          </a:bodyPr>
          <a:lstStyle/>
          <a:p>
            <a:r>
              <a:rPr lang="en-US" dirty="0" smtClean="0"/>
              <a:t>Is created as a companion to </a:t>
            </a:r>
            <a:r>
              <a:rPr lang="en-US" dirty="0" smtClean="0">
                <a:hlinkClick r:id="rId2"/>
              </a:rPr>
              <a:t>Child </a:t>
            </a:r>
            <a:r>
              <a:rPr lang="en-US" dirty="0">
                <a:hlinkClick r:id="rId2"/>
              </a:rPr>
              <a:t>Growth and Development</a:t>
            </a:r>
            <a:r>
              <a:rPr lang="en-US" dirty="0"/>
              <a:t> by </a:t>
            </a:r>
            <a:r>
              <a:rPr lang="en-US" dirty="0">
                <a:hlinkClick r:id="rId3"/>
              </a:rPr>
              <a:t>College of the Canyons</a:t>
            </a:r>
            <a:r>
              <a:rPr lang="en-US" dirty="0"/>
              <a:t>, Jennifer Paris, Antoinette Ricardo, and Dawn Rymond and is used under a </a:t>
            </a:r>
            <a:r>
              <a:rPr lang="en-US" dirty="0">
                <a:hlinkClick r:id="rId4"/>
              </a:rPr>
              <a:t>CC BY 4.0 international </a:t>
            </a:r>
            <a:r>
              <a:rPr lang="en-US" dirty="0" smtClean="0">
                <a:hlinkClick r:id="rId4"/>
              </a:rPr>
              <a:t>license</a:t>
            </a:r>
            <a:endParaRPr lang="en-US" dirty="0" smtClean="0"/>
          </a:p>
          <a:p>
            <a:r>
              <a:rPr lang="en-US" dirty="0" smtClean="0"/>
              <a:t>The text comes from content in the book which has varied licensing</a:t>
            </a:r>
          </a:p>
          <a:p>
            <a:r>
              <a:rPr lang="en-US" dirty="0" smtClean="0"/>
              <a:t>All</a:t>
            </a:r>
            <a:r>
              <a:rPr lang="en-US" dirty="0" smtClean="0"/>
              <a:t> images </a:t>
            </a:r>
            <a:r>
              <a:rPr lang="en-US" dirty="0" smtClean="0"/>
              <a:t>include </a:t>
            </a:r>
            <a:r>
              <a:rPr lang="en-US" smtClean="0"/>
              <a:t>licensing </a:t>
            </a:r>
            <a:r>
              <a:rPr lang="en-US" smtClean="0"/>
              <a:t>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718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Allergies and Intolerances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75868" cy="3399518"/>
          </a:xfrm>
        </p:spPr>
        <p:txBody>
          <a:bodyPr>
            <a:normAutofit/>
          </a:bodyPr>
          <a:lstStyle/>
          <a:p>
            <a:r>
              <a:rPr lang="en-US" dirty="0" smtClean="0"/>
              <a:t>3 million children under age 18 are allergic to at least one food</a:t>
            </a:r>
          </a:p>
          <a:p>
            <a:r>
              <a:rPr lang="en-US" dirty="0" smtClean="0"/>
              <a:t>Allergy = immune response</a:t>
            </a:r>
          </a:p>
          <a:p>
            <a:pPr lvl="1"/>
            <a:r>
              <a:rPr lang="en-US" dirty="0" smtClean="0"/>
              <a:t>Includes anaphylaxis</a:t>
            </a:r>
          </a:p>
          <a:p>
            <a:r>
              <a:rPr lang="en-US" dirty="0" smtClean="0"/>
              <a:t>Intolerance = unpleasant reactions that are not an immune response</a:t>
            </a:r>
            <a:endParaRPr lang="en-US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6" name="Picture 188" descr="Epip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5225143"/>
            <a:ext cx="4762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1600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08561" y="6368143"/>
            <a:ext cx="5174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>
                <a:solidFill>
                  <a:srgbClr val="055DC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Image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</a:t>
            </a:r>
            <a:r>
              <a:rPr lang="en-US" u="sng" dirty="0">
                <a:solidFill>
                  <a:srgbClr val="055DC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Sean William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licensed under </a:t>
            </a:r>
            <a:r>
              <a:rPr lang="en-US" u="sng" dirty="0">
                <a:solidFill>
                  <a:srgbClr val="055DC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CC BY-SA 3.0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265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3244"/>
            <a:ext cx="10515600" cy="1325563"/>
          </a:xfrm>
        </p:spPr>
        <p:txBody>
          <a:bodyPr/>
          <a:lstStyle/>
          <a:p>
            <a:r>
              <a:rPr lang="en-US" dirty="0" smtClean="0"/>
              <a:t>Overweight and Obesity in Childhood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8441" y="1488807"/>
            <a:ext cx="7683127" cy="516137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Excess weight is associated with </a:t>
            </a:r>
          </a:p>
          <a:p>
            <a:pPr lvl="1"/>
            <a:r>
              <a:rPr lang="en-US" dirty="0" smtClean="0"/>
              <a:t>Health problems </a:t>
            </a:r>
          </a:p>
          <a:p>
            <a:pPr lvl="1"/>
            <a:r>
              <a:rPr lang="en-US" dirty="0" smtClean="0"/>
              <a:t>Impaired brain functioning</a:t>
            </a:r>
          </a:p>
          <a:p>
            <a:pPr lvl="1"/>
            <a:r>
              <a:rPr lang="en-US" dirty="0" smtClean="0"/>
              <a:t>Damage to social and emotional well-being</a:t>
            </a:r>
            <a:endParaRPr lang="en-US" dirty="0"/>
          </a:p>
          <a:p>
            <a:r>
              <a:rPr lang="en-US" dirty="0" smtClean="0"/>
              <a:t>Current measurement is Body Mass Index (BMI)</a:t>
            </a:r>
          </a:p>
          <a:p>
            <a:pPr lvl="1"/>
            <a:r>
              <a:rPr lang="en-US" dirty="0" smtClean="0"/>
              <a:t>Overweight: BMI is over 85</a:t>
            </a:r>
            <a:r>
              <a:rPr lang="en-US" baseline="30000" dirty="0" smtClean="0"/>
              <a:t>th</a:t>
            </a:r>
            <a:r>
              <a:rPr lang="en-US" dirty="0" smtClean="0"/>
              <a:t> percentile </a:t>
            </a:r>
          </a:p>
          <a:p>
            <a:pPr lvl="1"/>
            <a:r>
              <a:rPr lang="en-US" dirty="0" smtClean="0"/>
              <a:t>Obese: BMI is over 95</a:t>
            </a:r>
            <a:r>
              <a:rPr lang="en-US" baseline="30000" dirty="0" smtClean="0"/>
              <a:t>th</a:t>
            </a:r>
            <a:r>
              <a:rPr lang="en-US" dirty="0" smtClean="0"/>
              <a:t> percentile</a:t>
            </a:r>
          </a:p>
          <a:p>
            <a:r>
              <a:rPr lang="en-US" dirty="0" smtClean="0"/>
              <a:t>Can be lifelong problem</a:t>
            </a:r>
          </a:p>
          <a:p>
            <a:r>
              <a:rPr lang="en-US" dirty="0" smtClean="0"/>
              <a:t>Should be handled with behavioral interventions, not dieting</a:t>
            </a:r>
          </a:p>
        </p:txBody>
      </p:sp>
      <p:pic>
        <p:nvPicPr>
          <p:cNvPr id="6" name="Picture 5" descr="Several people walking and standi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08" y="2149405"/>
            <a:ext cx="3426279" cy="30994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362261" y="5263160"/>
            <a:ext cx="35685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u="sng" dirty="0">
                <a:solidFill>
                  <a:srgbClr val="055DC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Image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</a:t>
            </a:r>
            <a:r>
              <a:rPr lang="en-US" u="sng" dirty="0">
                <a:solidFill>
                  <a:srgbClr val="055DC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Gaulsstin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licensed under </a:t>
            </a:r>
            <a:r>
              <a:rPr lang="en-US" u="sng" dirty="0">
                <a:solidFill>
                  <a:srgbClr val="055DC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CC BY 2.0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545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This PowerPoint was created by Jennifer Paris. Except where otherwise noted, it is licensed </a:t>
            </a:r>
            <a:r>
              <a:rPr lang="en-US" altLang="en-US" sz="2800" dirty="0">
                <a:solidFill>
                  <a:schemeClr val="tx1"/>
                </a:solidFill>
              </a:rPr>
              <a:t>under a </a:t>
            </a:r>
            <a:r>
              <a:rPr lang="en-US" altLang="en-US" sz="2800" dirty="0">
                <a:solidFill>
                  <a:schemeClr val="tx1"/>
                </a:solidFill>
                <a:hlinkClick r:id="rId2"/>
              </a:rPr>
              <a:t>Creative Commons Attribution 4.0 International License</a:t>
            </a:r>
            <a:r>
              <a:rPr lang="en-US" altLang="en-US" sz="2800" dirty="0">
                <a:solidFill>
                  <a:schemeClr val="tx1"/>
                </a:solidFill>
              </a:rPr>
              <a:t>.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lang="en-US" altLang="en-US" sz="28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712" y="2468729"/>
            <a:ext cx="383857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24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93725"/>
            <a:ext cx="9144000" cy="1778000"/>
          </a:xfrm>
        </p:spPr>
        <p:txBody>
          <a:bodyPr/>
          <a:lstStyle/>
          <a:p>
            <a:r>
              <a:rPr lang="en-US" dirty="0" smtClean="0"/>
              <a:t>Physical Development In </a:t>
            </a:r>
            <a:r>
              <a:rPr lang="en-US" dirty="0" smtClean="0"/>
              <a:t>Middle </a:t>
            </a:r>
            <a:r>
              <a:rPr lang="en-US" dirty="0" smtClean="0"/>
              <a:t>Childhood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494211" y="6172089"/>
            <a:ext cx="5203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  <a:hlinkClick r:id="rId2"/>
              </a:rPr>
              <a:t>Image</a:t>
            </a:r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by </a:t>
            </a:r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  <a:hlinkClick r:id="rId3"/>
              </a:rPr>
              <a:t>MI PHAM</a:t>
            </a:r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is freely available on </a:t>
            </a:r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  <a:hlinkClick r:id="rId4"/>
              </a:rPr>
              <a:t>Unsplash</a:t>
            </a:r>
            <a:endParaRPr lang="en-US" dirty="0"/>
          </a:p>
        </p:txBody>
      </p:sp>
      <p:pic>
        <p:nvPicPr>
          <p:cNvPr id="2050" name="Picture 2" descr="girl running while laugh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211" y="2701302"/>
            <a:ext cx="5203578" cy="347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299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89832"/>
            <a:ext cx="6548252" cy="5055351"/>
          </a:xfrm>
        </p:spPr>
        <p:txBody>
          <a:bodyPr>
            <a:normAutofit/>
          </a:bodyPr>
          <a:lstStyle/>
          <a:p>
            <a:r>
              <a:rPr lang="en-US" dirty="0" smtClean="0"/>
              <a:t>Brain reaches adult size about age 7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During middle childhood improvements in 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Logic, planning, and memory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Hemisphere coordination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Attention span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Reaction time and information processing speed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Image of a brai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3" t="8515" r="8966" b="11514"/>
          <a:stretch/>
        </p:blipFill>
        <p:spPr bwMode="auto">
          <a:xfrm>
            <a:off x="7687608" y="1843388"/>
            <a:ext cx="3666192" cy="28236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7827234" y="4819701"/>
            <a:ext cx="33869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>
                <a:solidFill>
                  <a:srgbClr val="055DC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Image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</a:t>
            </a:r>
            <a:r>
              <a:rPr lang="en-US" u="sng" dirty="0">
                <a:solidFill>
                  <a:srgbClr val="055DC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_DJ_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licensed under </a:t>
            </a:r>
            <a:r>
              <a:rPr lang="en-US" u="sng" dirty="0">
                <a:solidFill>
                  <a:srgbClr val="055DC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CC BY-SA 2.0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241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7289"/>
            <a:ext cx="10515600" cy="1325563"/>
          </a:xfrm>
        </p:spPr>
        <p:txBody>
          <a:bodyPr/>
          <a:lstStyle/>
          <a:p>
            <a:r>
              <a:rPr lang="en-US" dirty="0" smtClean="0"/>
              <a:t>Physical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7108" y="1634216"/>
            <a:ext cx="6740769" cy="473095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Growth rates are slow and steady </a:t>
            </a:r>
          </a:p>
          <a:p>
            <a:pPr lvl="1"/>
            <a:r>
              <a:rPr lang="en-US" dirty="0" smtClean="0"/>
              <a:t>5-7 pounds per year</a:t>
            </a:r>
          </a:p>
          <a:p>
            <a:pPr lvl="1"/>
            <a:r>
              <a:rPr lang="en-US" dirty="0" smtClean="0"/>
              <a:t>About 2 inches per year</a:t>
            </a:r>
          </a:p>
          <a:p>
            <a:r>
              <a:rPr lang="en-US" dirty="0" smtClean="0"/>
              <a:t>Slimming down and gaining muscle strength</a:t>
            </a:r>
          </a:p>
          <a:p>
            <a:r>
              <a:rPr lang="en-US" dirty="0" smtClean="0"/>
              <a:t>Bones lengthen and muscles strengthen</a:t>
            </a:r>
          </a:p>
          <a:p>
            <a:r>
              <a:rPr lang="en-US" dirty="0" smtClean="0"/>
              <a:t>Faster growth in extremities </a:t>
            </a:r>
            <a:r>
              <a:rPr lang="en-US" dirty="0" smtClean="0">
                <a:sym typeface="Wingdings" panose="05000000000000000000" pitchFamily="2" charset="2"/>
              </a:rPr>
              <a:t> adult-like proportions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483835"/>
              </p:ext>
            </p:extLst>
          </p:nvPr>
        </p:nvGraphicFramePr>
        <p:xfrm>
          <a:off x="2201032" y="2325178"/>
          <a:ext cx="2968625" cy="182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68625">
                  <a:extLst>
                    <a:ext uri="{9D8B030D-6E8A-4147-A177-3AD203B41FA5}">
                      <a16:colId xmlns:a16="http://schemas.microsoft.com/office/drawing/2014/main" val="34759717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69731279"/>
                  </a:ext>
                </a:extLst>
              </a:tr>
            </a:tbl>
          </a:graphicData>
        </a:graphic>
      </p:graphicFrame>
      <p:pic>
        <p:nvPicPr>
          <p:cNvPr id="1025" name="Picture 183" descr="Stature for age and weight for age percentiles for girls aged 2 to 20 ye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615" y="2508058"/>
            <a:ext cx="2886075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96" y="1366596"/>
            <a:ext cx="2883658" cy="402980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0205" y="5455577"/>
            <a:ext cx="21172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u="sng" dirty="0">
                <a:solidFill>
                  <a:srgbClr val="055DC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Images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the </a:t>
            </a:r>
            <a:r>
              <a:rPr lang="en-US" u="sng" dirty="0">
                <a:solidFill>
                  <a:srgbClr val="055DC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CDC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12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Motor Skill 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655130" cy="4351338"/>
          </a:xfrm>
        </p:spPr>
        <p:txBody>
          <a:bodyPr/>
          <a:lstStyle/>
          <a:p>
            <a:r>
              <a:rPr lang="en-US" dirty="0" smtClean="0"/>
              <a:t>Significant improvement in motor skills from 6 to 9 years</a:t>
            </a:r>
          </a:p>
          <a:p>
            <a:r>
              <a:rPr lang="en-US" dirty="0" smtClean="0"/>
              <a:t>Eye-hand coordination and fine motor skills </a:t>
            </a:r>
            <a:r>
              <a:rPr lang="en-US" dirty="0" smtClean="0">
                <a:sym typeface="Wingdings" panose="05000000000000000000" pitchFamily="2" charset="2"/>
              </a:rPr>
              <a:t> better writing and cutting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Sports and extracurricular activities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8032" t="2348" r="10450" b="26810"/>
          <a:stretch/>
        </p:blipFill>
        <p:spPr>
          <a:xfrm>
            <a:off x="7820018" y="1690688"/>
            <a:ext cx="3722798" cy="35895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65432" y="5280212"/>
            <a:ext cx="3431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Image</a:t>
            </a:r>
            <a:r>
              <a:rPr lang="en-US" dirty="0" smtClean="0"/>
              <a:t> by </a:t>
            </a:r>
            <a:r>
              <a:rPr lang="en-US" dirty="0" smtClean="0">
                <a:hlinkClick r:id="rId4"/>
              </a:rPr>
              <a:t>Greg </a:t>
            </a:r>
            <a:r>
              <a:rPr lang="en-US" dirty="0" err="1" smtClean="0">
                <a:hlinkClick r:id="rId4"/>
              </a:rPr>
              <a:t>Rosenke</a:t>
            </a:r>
            <a:r>
              <a:rPr lang="en-US" dirty="0" smtClean="0"/>
              <a:t> is freely available on </a:t>
            </a:r>
            <a:r>
              <a:rPr lang="en-US" dirty="0" smtClean="0">
                <a:hlinkClick r:id="rId5"/>
              </a:rPr>
              <a:t>Unsplash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494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08758"/>
            <a:ext cx="10515600" cy="1096964"/>
          </a:xfrm>
        </p:spPr>
        <p:txBody>
          <a:bodyPr/>
          <a:lstStyle/>
          <a:p>
            <a:r>
              <a:rPr lang="en-US" dirty="0" smtClean="0"/>
              <a:t>Nutrition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621975" y="1258784"/>
            <a:ext cx="7969331" cy="54745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 smtClean="0"/>
              <a:t>Habits and attitudes toward food influenced by many things</a:t>
            </a:r>
          </a:p>
          <a:p>
            <a:pPr>
              <a:lnSpc>
                <a:spcPct val="100000"/>
              </a:lnSpc>
            </a:pPr>
            <a:r>
              <a:rPr lang="en-US" sz="3200" dirty="0" smtClean="0"/>
              <a:t>Need to be directed towards healthy choices and given nutrient dense foods</a:t>
            </a:r>
          </a:p>
          <a:p>
            <a:pPr>
              <a:lnSpc>
                <a:spcPct val="100000"/>
              </a:lnSpc>
            </a:pPr>
            <a:r>
              <a:rPr lang="en-US" sz="3200" dirty="0" smtClean="0"/>
              <a:t>Importance of parents and caregivers</a:t>
            </a:r>
          </a:p>
          <a:p>
            <a:pPr lvl="1">
              <a:lnSpc>
                <a:spcPct val="100000"/>
              </a:lnSpc>
            </a:pPr>
            <a:r>
              <a:rPr lang="en-US" sz="2800" dirty="0" smtClean="0"/>
              <a:t>Reinforcing good habits and introducing new foods into diet</a:t>
            </a:r>
          </a:p>
          <a:p>
            <a:pPr lvl="1">
              <a:lnSpc>
                <a:spcPct val="100000"/>
              </a:lnSpc>
            </a:pPr>
            <a:r>
              <a:rPr lang="en-US" sz="2800" dirty="0" smtClean="0"/>
              <a:t>Being good role models</a:t>
            </a:r>
          </a:p>
          <a:p>
            <a:pPr>
              <a:lnSpc>
                <a:spcPct val="100000"/>
              </a:lnSpc>
            </a:pPr>
            <a:r>
              <a:rPr lang="en-US" sz="3200" dirty="0" smtClean="0"/>
              <a:t>Diet today shows increase in fat, processed foods, portion size</a:t>
            </a:r>
            <a:endParaRPr lang="en-US" sz="3200" dirty="0"/>
          </a:p>
        </p:txBody>
      </p:sp>
      <p:pic>
        <p:nvPicPr>
          <p:cNvPr id="8" name="Picture 7" descr="Hamburgers and french fries on a plat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43" y="2457327"/>
            <a:ext cx="3057525" cy="20383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452276" y="4495677"/>
            <a:ext cx="2806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055DC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Image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licensed under </a:t>
            </a:r>
            <a:r>
              <a:rPr lang="en-US" u="sng" dirty="0">
                <a:solidFill>
                  <a:srgbClr val="055DC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CC0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406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827" y="91993"/>
            <a:ext cx="10515600" cy="1325563"/>
          </a:xfrm>
        </p:spPr>
        <p:txBody>
          <a:bodyPr/>
          <a:lstStyle/>
          <a:p>
            <a:r>
              <a:rPr lang="en-US" dirty="0" smtClean="0"/>
              <a:t>Energy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384" y="1218831"/>
            <a:ext cx="11847616" cy="3890715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These vary based on growth, leve</a:t>
            </a:r>
            <a:r>
              <a:rPr lang="en-US" dirty="0" smtClean="0">
                <a:sym typeface="Wingdings" panose="05000000000000000000" pitchFamily="2" charset="2"/>
              </a:rPr>
              <a:t>l of physical activity, and gender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Girls 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4</a:t>
            </a:r>
            <a:r>
              <a:rPr lang="en-US" dirty="0" smtClean="0">
                <a:sym typeface="Wingdings" panose="05000000000000000000" pitchFamily="2" charset="2"/>
              </a:rPr>
              <a:t>-8 years: 1,200-1,800 calories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9-13 years: 1,400-2,200 calories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Boys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4-8 years: 1,200-2,000 calories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9-13 years: 1,600-2,600 calories</a:t>
            </a:r>
            <a:endParaRPr lang="en-US" dirty="0" smtClean="0">
              <a:sym typeface="Wingdings" panose="05000000000000000000" pitchFamily="2" charset="2"/>
            </a:endParaRPr>
          </a:p>
          <a:p>
            <a:pPr lvl="2"/>
            <a:endParaRPr lang="en-US" dirty="0" smtClean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895" y="5010150"/>
            <a:ext cx="6610350" cy="18478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641245" y="5660607"/>
            <a:ext cx="26126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Image from the </a:t>
            </a:r>
            <a:r>
              <a:rPr lang="en-US" u="sng" dirty="0">
                <a:solidFill>
                  <a:srgbClr val="055DC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NIH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in the 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602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Vegetarianism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5740" y="1690688"/>
            <a:ext cx="7351816" cy="4682053"/>
          </a:xfrm>
        </p:spPr>
        <p:txBody>
          <a:bodyPr>
            <a:normAutofit/>
          </a:bodyPr>
          <a:lstStyle/>
          <a:p>
            <a:r>
              <a:rPr lang="en-US" dirty="0" smtClean="0"/>
              <a:t>Families or children may choose to pursue a vegetarian diet</a:t>
            </a:r>
          </a:p>
          <a:p>
            <a:pPr lvl="1"/>
            <a:r>
              <a:rPr lang="en-US" dirty="0" smtClean="0"/>
              <a:t>Ovo-vegetarians</a:t>
            </a:r>
          </a:p>
          <a:p>
            <a:pPr lvl="1"/>
            <a:r>
              <a:rPr lang="en-US" dirty="0" smtClean="0"/>
              <a:t>Lacto-ovo-vegetarians </a:t>
            </a:r>
          </a:p>
          <a:p>
            <a:pPr lvl="1"/>
            <a:r>
              <a:rPr lang="en-US" dirty="0" smtClean="0"/>
              <a:t>Lacto-vegetarians</a:t>
            </a:r>
          </a:p>
          <a:p>
            <a:pPr lvl="1"/>
            <a:r>
              <a:rPr lang="en-US" dirty="0" smtClean="0"/>
              <a:t>Vegans</a:t>
            </a:r>
          </a:p>
          <a:p>
            <a:r>
              <a:rPr lang="en-US" dirty="0" smtClean="0"/>
              <a:t>Strict vegan diets require careful planning</a:t>
            </a:r>
            <a:endParaRPr lang="en-US" dirty="0"/>
          </a:p>
        </p:txBody>
      </p:sp>
      <p:pic>
        <p:nvPicPr>
          <p:cNvPr id="4" name="Picture 3" descr="Asian vegetarian meal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2" b="10377"/>
          <a:stretch/>
        </p:blipFill>
        <p:spPr bwMode="auto">
          <a:xfrm>
            <a:off x="320634" y="2474338"/>
            <a:ext cx="3788228" cy="24539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332348" y="4928260"/>
            <a:ext cx="37765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u="sng" dirty="0">
                <a:solidFill>
                  <a:srgbClr val="055DC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Image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</a:t>
            </a:r>
            <a:r>
              <a:rPr lang="en-US" u="sng" dirty="0">
                <a:solidFill>
                  <a:srgbClr val="055DC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Sunnya343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licensed under </a:t>
            </a:r>
            <a:r>
              <a:rPr lang="en-US" u="sng" dirty="0">
                <a:solidFill>
                  <a:srgbClr val="055DC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CC BY-SA 4.0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840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7619"/>
            <a:ext cx="10515600" cy="1325563"/>
          </a:xfrm>
        </p:spPr>
        <p:txBody>
          <a:bodyPr/>
          <a:lstStyle/>
          <a:p>
            <a:r>
              <a:rPr lang="en-US" dirty="0" smtClean="0"/>
              <a:t>Malnutrition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145" y="1650670"/>
            <a:ext cx="6008915" cy="50351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Millions of children grow up in food insecure households</a:t>
            </a:r>
          </a:p>
          <a:p>
            <a:r>
              <a:rPr lang="en-US" dirty="0" smtClean="0"/>
              <a:t>This can lead to numerous problems</a:t>
            </a:r>
          </a:p>
          <a:p>
            <a:pPr lvl="1"/>
            <a:r>
              <a:rPr lang="en-US" dirty="0" smtClean="0"/>
              <a:t>Deficiencies </a:t>
            </a:r>
            <a:r>
              <a:rPr lang="en-US" dirty="0" smtClean="0">
                <a:sym typeface="Wingdings" panose="05000000000000000000" pitchFamily="2" charset="2"/>
              </a:rPr>
              <a:t> stunted growth, illness, and developmental delays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Programs such as the National School Lunch Program and School Breakfast program work to provide access to nutritious foods</a:t>
            </a:r>
            <a:endParaRPr lang="en-US" dirty="0"/>
          </a:p>
        </p:txBody>
      </p:sp>
      <p:pic>
        <p:nvPicPr>
          <p:cNvPr id="4" name="Picture 3" descr="Girls eating healthy school lunch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591" y="2003325"/>
            <a:ext cx="4478977" cy="31861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41253" y="5189516"/>
            <a:ext cx="416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055DC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Image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the </a:t>
            </a:r>
            <a:r>
              <a:rPr lang="en-US" u="sng" dirty="0">
                <a:solidFill>
                  <a:srgbClr val="055DC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USDA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in the 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514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FC6063E9B00547A6CDF11FD0FA9E9C" ma:contentTypeVersion="9" ma:contentTypeDescription="Create a new document." ma:contentTypeScope="" ma:versionID="4630b2a809729e3bd7620bb84f66e92c">
  <xsd:schema xmlns:xsd="http://www.w3.org/2001/XMLSchema" xmlns:xs="http://www.w3.org/2001/XMLSchema" xmlns:p="http://schemas.microsoft.com/office/2006/metadata/properties" xmlns:ns3="7b3cbac8-d2fc-4dbe-af61-9b16a8aff423" targetNamespace="http://schemas.microsoft.com/office/2006/metadata/properties" ma:root="true" ma:fieldsID="ee93a498ca0a3ce5f124011c4c5abbbd" ns3:_="">
    <xsd:import namespace="7b3cbac8-d2fc-4dbe-af61-9b16a8aff42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3cbac8-d2fc-4dbe-af61-9b16a8aff4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13CA4DF-C6B2-4A1D-8407-C125D0053A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3cbac8-d2fc-4dbe-af61-9b16a8aff4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3F19A9-53E9-402D-83C1-0C5A5CBAB80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51DABF-0A53-413A-87DD-2865625BDCD7}">
  <ds:schemaRefs>
    <ds:schemaRef ds:uri="7b3cbac8-d2fc-4dbe-af61-9b16a8aff423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2528</TotalTime>
  <Words>519</Words>
  <Application>Microsoft Office PowerPoint</Application>
  <PresentationFormat>Widescreen</PresentationFormat>
  <Paragraphs>76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Office Theme</vt:lpstr>
      <vt:lpstr>This PowerPoint</vt:lpstr>
      <vt:lpstr>Physical Development In Middle Childhood</vt:lpstr>
      <vt:lpstr>Brain Development</vt:lpstr>
      <vt:lpstr>Physical Growth</vt:lpstr>
      <vt:lpstr>Motor Skill Improvement</vt:lpstr>
      <vt:lpstr>Nutrition</vt:lpstr>
      <vt:lpstr>Energy Needs</vt:lpstr>
      <vt:lpstr>Vegetarianism</vt:lpstr>
      <vt:lpstr>Malnutrition</vt:lpstr>
      <vt:lpstr>Food Allergies and Intolerances</vt:lpstr>
      <vt:lpstr>Overweight and Obesity in Childhood</vt:lpstr>
      <vt:lpstr>PowerPoint Presentation</vt:lpstr>
    </vt:vector>
  </TitlesOfParts>
  <Company>College of the Canyons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Development In Early Childhood</dc:title>
  <dc:creator>Paris, Jennifer</dc:creator>
  <cp:lastModifiedBy>Paris, Jennifer</cp:lastModifiedBy>
  <cp:revision>12</cp:revision>
  <dcterms:created xsi:type="dcterms:W3CDTF">2019-09-24T23:23:23Z</dcterms:created>
  <dcterms:modified xsi:type="dcterms:W3CDTF">2020-10-30T08:30:16Z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0x010100E5FC6063E9B00547A6CDF11FD0FA9E9C</vt:lpwstr>
  </property>
</Properties>
</file>