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9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C23D-E690-4C82-A0EF-82AA4FF69C37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D9DB-CC9F-42C1-8601-4BD52F47B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5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C23D-E690-4C82-A0EF-82AA4FF69C37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D9DB-CC9F-42C1-8601-4BD52F47B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8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C23D-E690-4C82-A0EF-82AA4FF69C37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D9DB-CC9F-42C1-8601-4BD52F47B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2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 sz="3200"/>
            </a:lvl1pPr>
            <a:lvl2pPr>
              <a:lnSpc>
                <a:spcPct val="120000"/>
              </a:lnSpc>
              <a:defRPr sz="2800"/>
            </a:lvl2pPr>
            <a:lvl3pPr>
              <a:lnSpc>
                <a:spcPct val="120000"/>
              </a:lnSpc>
              <a:defRPr sz="2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C23D-E690-4C82-A0EF-82AA4FF69C37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D9DB-CC9F-42C1-8601-4BD52F47B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3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C23D-E690-4C82-A0EF-82AA4FF69C37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D9DB-CC9F-42C1-8601-4BD52F47B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C23D-E690-4C82-A0EF-82AA4FF69C37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D9DB-CC9F-42C1-8601-4BD52F47B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2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C23D-E690-4C82-A0EF-82AA4FF69C37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D9DB-CC9F-42C1-8601-4BD52F47B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9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C23D-E690-4C82-A0EF-82AA4FF69C37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D9DB-CC9F-42C1-8601-4BD52F47B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5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C23D-E690-4C82-A0EF-82AA4FF69C37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D9DB-CC9F-42C1-8601-4BD52F47B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2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C23D-E690-4C82-A0EF-82AA4FF69C37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D9DB-CC9F-42C1-8601-4BD52F47B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8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C23D-E690-4C82-A0EF-82AA4FF69C37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D9DB-CC9F-42C1-8601-4BD52F47B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5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1C23D-E690-4C82-A0EF-82AA4FF69C37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ED9DB-CC9F-42C1-8601-4BD52F47B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yons.edu/ztc" TargetMode="External"/><Relationship Id="rId2" Type="http://schemas.openxmlformats.org/officeDocument/2006/relationships/hyperlink" Target="https://drive.google.com/drive/folders/1OfCb9_stdrssH1PuDLRK3lLwi84-kTG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irl_in_the_Hopi_Reservation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deed.en" TargetMode="External"/><Relationship Id="rId4" Type="http://schemas.openxmlformats.org/officeDocument/2006/relationships/hyperlink" Target="https://commons.wikimedia.org/wiki/User:Michael_G%C3%A4ble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hyperlink" Target="https://www.flickr.com/photos/gspinto/12853243084" TargetMode="External"/><Relationship Id="rId7" Type="http://schemas.openxmlformats.org/officeDocument/2006/relationships/hyperlink" Target="https://www.needpix.com/photo/477722/historic-centre-morelia-michoacan-man-blue-shirt-latino-fuzzy-blur-environme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gspint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creativecommons.org/licenses/by-sa/2.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julien_harneis/" TargetMode="External"/><Relationship Id="rId5" Type="http://schemas.openxmlformats.org/officeDocument/2006/relationships/hyperlink" Target="https://www.flickr.com/photos/julien_harneis/497571736/in/photostream/" TargetMode="External"/><Relationship Id="rId4" Type="http://schemas.openxmlformats.org/officeDocument/2006/relationships/hyperlink" Target="https://www.15wing.af.mil/News/Article-Display/Article/625307/go-fish-the-16th-annual-friends-of-hickam-keiki-fishing-tournamen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pxhere.com/en/photo/141894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" TargetMode="External"/><Relationship Id="rId5" Type="http://schemas.openxmlformats.org/officeDocument/2006/relationships/hyperlink" Target="https://pixabay.com/en/users/Abdullah_Shakoor-5012922/" TargetMode="External"/><Relationship Id="rId4" Type="http://schemas.openxmlformats.org/officeDocument/2006/relationships/hyperlink" Target="https://pixabay.com/en/baby-girl-infant-cute-baby-girl-225603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PowerPoint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5807"/>
          </a:xfrm>
        </p:spPr>
        <p:txBody>
          <a:bodyPr>
            <a:normAutofit/>
          </a:bodyPr>
          <a:lstStyle/>
          <a:p>
            <a:r>
              <a:rPr lang="en-US" dirty="0" smtClean="0"/>
              <a:t>Is created as a companion to </a:t>
            </a:r>
            <a:r>
              <a:rPr lang="en-US" dirty="0" smtClean="0">
                <a:hlinkClick r:id="rId2"/>
              </a:rPr>
              <a:t>Child </a:t>
            </a:r>
            <a:r>
              <a:rPr lang="en-US" dirty="0">
                <a:hlinkClick r:id="rId2"/>
              </a:rPr>
              <a:t>Growth and Development</a:t>
            </a:r>
            <a:r>
              <a:rPr lang="en-US" dirty="0"/>
              <a:t> by </a:t>
            </a:r>
            <a:r>
              <a:rPr lang="en-US" dirty="0">
                <a:hlinkClick r:id="rId3"/>
              </a:rPr>
              <a:t>College of the Canyons</a:t>
            </a:r>
            <a:r>
              <a:rPr lang="en-US" dirty="0"/>
              <a:t>, Jennifer Paris, Antoinette Ricardo, and Dawn Rymond and is used under a </a:t>
            </a:r>
            <a:r>
              <a:rPr lang="en-US" dirty="0">
                <a:hlinkClick r:id="rId4"/>
              </a:rPr>
              <a:t>CC BY 4.0 international </a:t>
            </a:r>
            <a:r>
              <a:rPr lang="en-US" dirty="0" smtClean="0">
                <a:hlinkClick r:id="rId4"/>
              </a:rPr>
              <a:t>license</a:t>
            </a:r>
            <a:endParaRPr lang="en-US" dirty="0" smtClean="0"/>
          </a:p>
          <a:p>
            <a:r>
              <a:rPr lang="en-US" dirty="0" smtClean="0"/>
              <a:t>The text comes from content in the book which has varied licensing</a:t>
            </a:r>
          </a:p>
          <a:p>
            <a:r>
              <a:rPr lang="en-US" dirty="0" smtClean="0"/>
              <a:t>The images all include licensing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0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0042" y="657142"/>
            <a:ext cx="9144000" cy="1251870"/>
          </a:xfrm>
        </p:spPr>
        <p:txBody>
          <a:bodyPr/>
          <a:lstStyle/>
          <a:p>
            <a:r>
              <a:rPr lang="en-US" dirty="0" smtClean="0"/>
              <a:t>Personality</a:t>
            </a:r>
            <a:endParaRPr lang="en-US" dirty="0"/>
          </a:p>
        </p:txBody>
      </p:sp>
      <p:pic>
        <p:nvPicPr>
          <p:cNvPr id="2050" name="Picture 2" descr="File:Girl in the Hopi Reser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71" y="2325813"/>
            <a:ext cx="5416942" cy="35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6968" y="6079958"/>
            <a:ext cx="539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Girl in the Hopi Reservation </a:t>
            </a:r>
            <a:r>
              <a:rPr lang="en-US" dirty="0" smtClean="0"/>
              <a:t>by </a:t>
            </a:r>
            <a:r>
              <a:rPr lang="en-US" dirty="0" smtClean="0">
                <a:hlinkClick r:id="rId4"/>
              </a:rPr>
              <a:t>Michael </a:t>
            </a:r>
            <a:r>
              <a:rPr lang="en-US" dirty="0" smtClean="0">
                <a:hlinkClick r:id="rId4"/>
              </a:rPr>
              <a:t>Gabler</a:t>
            </a:r>
            <a:r>
              <a:rPr lang="en-US" dirty="0" smtClean="0">
                <a:hlinkClick r:id="rId4"/>
              </a:rPr>
              <a:t> </a:t>
            </a:r>
            <a:r>
              <a:rPr lang="en-US" dirty="0" smtClean="0"/>
              <a:t>is licensed under </a:t>
            </a:r>
            <a:r>
              <a:rPr lang="en-US" dirty="0" smtClean="0">
                <a:hlinkClick r:id="rId5"/>
              </a:rPr>
              <a:t>CC-BY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19737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An individual’s consistent pattern of feeling, thinking, and behaving</a:t>
            </a:r>
          </a:p>
          <a:p>
            <a:r>
              <a:rPr lang="en-US" sz="3200" dirty="0" smtClean="0"/>
              <a:t>Result of a continuous interplay between biological disposition and experience</a:t>
            </a:r>
            <a:endParaRPr lang="en-US" sz="3200" dirty="0"/>
          </a:p>
          <a:p>
            <a:r>
              <a:rPr lang="en-US" sz="3200" dirty="0" smtClean="0"/>
              <a:t>Begins with temperament but becomes increasingly more elaborated, extended, and refined with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081" y="393678"/>
            <a:ext cx="3336758" cy="2219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6484" y="2747689"/>
            <a:ext cx="333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Baby</a:t>
            </a:r>
            <a:r>
              <a:rPr lang="en-US" dirty="0" smtClean="0"/>
              <a:t> by </a:t>
            </a:r>
            <a:r>
              <a:rPr lang="en-US" dirty="0" smtClean="0">
                <a:hlinkClick r:id="rId4"/>
              </a:rPr>
              <a:t>Gabriel Pinto </a:t>
            </a:r>
            <a:r>
              <a:rPr lang="en-US" dirty="0" smtClean="0"/>
              <a:t>is licensed under </a:t>
            </a:r>
            <a:r>
              <a:rPr lang="en-US" dirty="0" smtClean="0">
                <a:hlinkClick r:id="rId5"/>
              </a:rPr>
              <a:t>CC-BY 2.0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081" y="3572762"/>
            <a:ext cx="3360161" cy="2231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7250" y="5982861"/>
            <a:ext cx="327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7"/>
              </a:rPr>
              <a:t>Image</a:t>
            </a:r>
            <a:r>
              <a:rPr lang="en-US" dirty="0" smtClean="0"/>
              <a:t> by </a:t>
            </a:r>
            <a:r>
              <a:rPr lang="en-US" dirty="0" smtClean="0"/>
              <a:t>yeu_rodvall</a:t>
            </a:r>
            <a:r>
              <a:rPr lang="en-US" dirty="0" smtClean="0"/>
              <a:t> is licensed under </a:t>
            </a:r>
            <a:r>
              <a:rPr lang="en-US" dirty="0" smtClean="0">
                <a:hlinkClick r:id="rId8"/>
              </a:rPr>
              <a:t>CC0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5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Culture and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1184"/>
            <a:ext cx="10515600" cy="18507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 culture, comes norms and expectations</a:t>
            </a:r>
          </a:p>
          <a:p>
            <a:r>
              <a:rPr lang="en-US" dirty="0" smtClean="0"/>
              <a:t>Those influence the traits that are recognized and valued</a:t>
            </a:r>
          </a:p>
          <a:p>
            <a:r>
              <a:rPr lang="en-US" dirty="0" smtClean="0"/>
              <a:t>Which affects how </a:t>
            </a:r>
            <a:r>
              <a:rPr lang="en-US" smtClean="0"/>
              <a:t>personality is </a:t>
            </a:r>
            <a:r>
              <a:rPr lang="en-US" dirty="0" smtClean="0"/>
              <a:t>expressed across cultures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364" y="3398170"/>
            <a:ext cx="1947362" cy="3245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536" y="3398170"/>
            <a:ext cx="2163735" cy="3245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9607" y="5720443"/>
            <a:ext cx="1812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4"/>
              </a:rPr>
              <a:t>Image</a:t>
            </a:r>
            <a:r>
              <a:rPr lang="en-US" dirty="0" smtClean="0"/>
              <a:t> from Air Force is in the public domain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45271" y="5720443"/>
            <a:ext cx="160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Image</a:t>
            </a:r>
            <a:r>
              <a:rPr lang="en-US" dirty="0" smtClean="0"/>
              <a:t> by </a:t>
            </a:r>
            <a:r>
              <a:rPr lang="en-US" dirty="0" smtClean="0">
                <a:hlinkClick r:id="rId6"/>
              </a:rPr>
              <a:t>Julien </a:t>
            </a:r>
            <a:r>
              <a:rPr lang="en-US" dirty="0" smtClean="0">
                <a:hlinkClick r:id="rId6"/>
              </a:rPr>
              <a:t>Harneis</a:t>
            </a:r>
            <a:r>
              <a:rPr lang="en-US" dirty="0" smtClean="0">
                <a:hlinkClick r:id="rId6"/>
              </a:rPr>
              <a:t> </a:t>
            </a:r>
            <a:r>
              <a:rPr lang="en-US" dirty="0" smtClean="0"/>
              <a:t>is </a:t>
            </a:r>
            <a:r>
              <a:rPr lang="en-US" dirty="0" smtClean="0">
                <a:hlinkClick r:id="rId7"/>
              </a:rPr>
              <a:t>CC-BY-SA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9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and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9870"/>
          </a:xfrm>
        </p:spPr>
        <p:txBody>
          <a:bodyPr/>
          <a:lstStyle/>
          <a:p>
            <a:r>
              <a:rPr lang="en-US" dirty="0" smtClean="0"/>
              <a:t>Gender norms can also influence personality</a:t>
            </a:r>
            <a:endParaRPr lang="en-US" dirty="0"/>
          </a:p>
        </p:txBody>
      </p:sp>
      <p:pic>
        <p:nvPicPr>
          <p:cNvPr id="4" name="Picture 3" descr="Baby girl wearing a pink headba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r="8716"/>
          <a:stretch/>
        </p:blipFill>
        <p:spPr bwMode="auto">
          <a:xfrm>
            <a:off x="2244139" y="2855495"/>
            <a:ext cx="3049756" cy="2807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Baby boy wearing blue hat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/>
          <a:stretch/>
        </p:blipFill>
        <p:spPr bwMode="auto">
          <a:xfrm>
            <a:off x="6096000" y="2855495"/>
            <a:ext cx="2887579" cy="2807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44139" y="5775158"/>
            <a:ext cx="304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Image</a:t>
            </a:r>
            <a:r>
              <a:rPr lang="en-US" dirty="0"/>
              <a:t> by </a:t>
            </a:r>
            <a:r>
              <a:rPr lang="en-US" u="sng" dirty="0">
                <a:hlinkClick r:id="rId5"/>
              </a:rPr>
              <a:t>Abdullah </a:t>
            </a:r>
            <a:r>
              <a:rPr lang="en-US" u="sng" dirty="0">
                <a:hlinkClick r:id="rId5"/>
              </a:rPr>
              <a:t>Shakoor</a:t>
            </a:r>
            <a:r>
              <a:rPr lang="en-US" dirty="0"/>
              <a:t> on </a:t>
            </a:r>
            <a:r>
              <a:rPr lang="en-US" u="sng" dirty="0">
                <a:hlinkClick r:id="rId6"/>
              </a:rPr>
              <a:t>Pixabay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5775158"/>
            <a:ext cx="2887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7"/>
              </a:rPr>
              <a:t>Image</a:t>
            </a:r>
            <a:r>
              <a:rPr lang="en-US" dirty="0"/>
              <a:t> </a:t>
            </a:r>
            <a:r>
              <a:rPr lang="en-US" dirty="0" smtClean="0"/>
              <a:t>by An Min is </a:t>
            </a:r>
            <a:r>
              <a:rPr lang="en-US" dirty="0"/>
              <a:t>licensed under </a:t>
            </a:r>
            <a:r>
              <a:rPr lang="en-US" u="sng" dirty="0">
                <a:hlinkClick r:id="rId8"/>
              </a:rPr>
              <a:t>CC0 1.0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4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PowerPoint was created by Jennifer Paris. Except where otherwise noted, it is licensed </a:t>
            </a:r>
            <a:r>
              <a:rPr lang="en-US" altLang="en-US" sz="2800" dirty="0">
                <a:solidFill>
                  <a:schemeClr val="tx1"/>
                </a:solidFill>
              </a:rPr>
              <a:t>under a </a:t>
            </a:r>
            <a:r>
              <a:rPr lang="en-US" altLang="en-US" sz="2800" dirty="0">
                <a:solidFill>
                  <a:schemeClr val="tx1"/>
                </a:solidFill>
                <a:hlinkClick r:id="rId2"/>
              </a:rPr>
              <a:t>Creative Commons Attribution 4.0 International License</a:t>
            </a:r>
            <a:r>
              <a:rPr lang="en-US" altLang="en-US" sz="2800" dirty="0">
                <a:solidFill>
                  <a:schemeClr val="tx1"/>
                </a:solidFill>
              </a:rPr>
              <a:t>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alt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12" y="2468729"/>
            <a:ext cx="38385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05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164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This PowerPoint</vt:lpstr>
      <vt:lpstr>Personality</vt:lpstr>
      <vt:lpstr>Definition</vt:lpstr>
      <vt:lpstr>Culture and Personality</vt:lpstr>
      <vt:lpstr>Gender and Personality</vt:lpstr>
      <vt:lpstr>PowerPoint Presentation</vt:lpstr>
    </vt:vector>
  </TitlesOfParts>
  <Company>College of the Canyons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</dc:title>
  <dc:creator>Paris, Jennifer</dc:creator>
  <cp:lastModifiedBy>Paris, Jennifer</cp:lastModifiedBy>
  <cp:revision>11</cp:revision>
  <dcterms:created xsi:type="dcterms:W3CDTF">2019-09-24T22:40:06Z</dcterms:created>
  <dcterms:modified xsi:type="dcterms:W3CDTF">2019-09-26T17:26:05Z</dcterms:modified>
</cp:coreProperties>
</file>