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56" r:id="rId6"/>
    <p:sldId id="257" r:id="rId7"/>
    <p:sldId id="258" r:id="rId8"/>
    <p:sldId id="270" r:id="rId9"/>
    <p:sldId id="271" r:id="rId10"/>
    <p:sldId id="272" r:id="rId11"/>
    <p:sldId id="27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4BFF-02F5-41B7-8A3A-86743CAD64B9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782C-CEF2-4AB7-90DE-0D10CA3C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2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8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ztc" TargetMode="External"/><Relationship Id="rId2" Type="http://schemas.openxmlformats.org/officeDocument/2006/relationships/hyperlink" Target="https://drive.google.com/drive/folders/1OfCb9_stdrssH1PuDLRK3lLwi84-kT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zyK9AnloB6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unsplash.com" TargetMode="External"/><Relationship Id="rId4" Type="http://schemas.openxmlformats.org/officeDocument/2006/relationships/hyperlink" Target="https://unsplash.com/@miracletwenty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7WZ7bAHOzm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unsplash.com" TargetMode="External"/><Relationship Id="rId4" Type="http://schemas.openxmlformats.org/officeDocument/2006/relationships/hyperlink" Target="https://unsplash.com/@anniesprat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-math-student-desk-elementary-112614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users/schoolprpro-133692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unsplash.com" TargetMode="External"/><Relationship Id="rId3" Type="http://schemas.openxmlformats.org/officeDocument/2006/relationships/hyperlink" Target="https://commons.wikimedia.org/wiki/File:Seriation_task_w_shapes.jpg" TargetMode="External"/><Relationship Id="rId7" Type="http://schemas.openxmlformats.org/officeDocument/2006/relationships/hyperlink" Target="https://unsplash.com/@trax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photos/AGtksbL8z2c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4.0/deed.e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ser:Ydolem2689" TargetMode="External"/><Relationship Id="rId3" Type="http://schemas.openxmlformats.org/officeDocument/2006/relationships/hyperlink" Target="https://www.flickr.com/photos/138248475@N03/23746727113" TargetMode="External"/><Relationship Id="rId7" Type="http://schemas.openxmlformats.org/officeDocument/2006/relationships/hyperlink" Target="https://commons.wikimedia.org/wiki/File:Conservation_of_Liquid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138248475@N03/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" TargetMode="External"/><Relationship Id="rId3" Type="http://schemas.openxmlformats.org/officeDocument/2006/relationships/hyperlink" Target="https://commons.wikimedia.org/wiki/File:Conservation2.jpeg" TargetMode="External"/><Relationship Id="rId7" Type="http://schemas.openxmlformats.org/officeDocument/2006/relationships/hyperlink" Target="https://www.pexels.com/photo/blue-red-and-yellow-chalk-1107495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Waterlily16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shot.com/boxer-puppy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eshot.com/about-libresho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PowerPoint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en-US" dirty="0" smtClean="0"/>
              <a:t>Is created as a companion to </a:t>
            </a:r>
            <a:r>
              <a:rPr lang="en-US" dirty="0" smtClean="0">
                <a:hlinkClick r:id="rId2"/>
              </a:rPr>
              <a:t>Child </a:t>
            </a:r>
            <a:r>
              <a:rPr lang="en-US" dirty="0">
                <a:hlinkClick r:id="rId2"/>
              </a:rPr>
              <a:t>Growth and Development</a:t>
            </a:r>
            <a:r>
              <a:rPr lang="en-US" dirty="0"/>
              <a:t> by </a:t>
            </a:r>
            <a:r>
              <a:rPr lang="en-US" dirty="0">
                <a:hlinkClick r:id="rId3"/>
              </a:rPr>
              <a:t>College of the Canyons</a:t>
            </a:r>
            <a:r>
              <a:rPr lang="en-US" dirty="0"/>
              <a:t>, Jennifer Paris, Antoinette Ricardo, and Dawn Rymond and is used under a </a:t>
            </a:r>
            <a:r>
              <a:rPr lang="en-US" dirty="0">
                <a:hlinkClick r:id="rId4"/>
              </a:rPr>
              <a:t>CC BY 4.0 international </a:t>
            </a:r>
            <a:r>
              <a:rPr lang="en-US" dirty="0" smtClean="0">
                <a:hlinkClick r:id="rId4"/>
              </a:rPr>
              <a:t>license</a:t>
            </a:r>
            <a:endParaRPr lang="en-US" dirty="0" smtClean="0"/>
          </a:p>
          <a:p>
            <a:r>
              <a:rPr lang="en-US" dirty="0" smtClean="0"/>
              <a:t>The text comes from content in the book which has varied licensing</a:t>
            </a:r>
          </a:p>
          <a:p>
            <a:r>
              <a:rPr lang="en-US" dirty="0" smtClean="0"/>
              <a:t>All</a:t>
            </a:r>
            <a:r>
              <a:rPr lang="en-US" dirty="0" smtClean="0"/>
              <a:t> images </a:t>
            </a:r>
            <a:r>
              <a:rPr lang="en-US" dirty="0" smtClean="0"/>
              <a:t>include licensing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3725"/>
            <a:ext cx="9144000" cy="1778000"/>
          </a:xfrm>
        </p:spPr>
        <p:txBody>
          <a:bodyPr/>
          <a:lstStyle/>
          <a:p>
            <a:r>
              <a:rPr lang="en-US" dirty="0" smtClean="0"/>
              <a:t>Concreate Operational Thought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387" y="2602276"/>
            <a:ext cx="4455226" cy="3220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5086" y="5822434"/>
            <a:ext cx="59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Joseph Gonzalez</a:t>
            </a:r>
            <a:r>
              <a:rPr lang="en-US" dirty="0" smtClean="0"/>
              <a:t> is freely available on </a:t>
            </a:r>
            <a:r>
              <a:rPr lang="en-US" dirty="0" smtClean="0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832"/>
            <a:ext cx="6548252" cy="5055351"/>
          </a:xfrm>
        </p:spPr>
        <p:txBody>
          <a:bodyPr>
            <a:normAutofit/>
          </a:bodyPr>
          <a:lstStyle/>
          <a:p>
            <a:r>
              <a:rPr lang="en-US" dirty="0" smtClean="0"/>
              <a:t>Thought process become more logical and organized with concrete information</a:t>
            </a:r>
          </a:p>
          <a:p>
            <a:r>
              <a:rPr lang="en-US" dirty="0" smtClean="0"/>
              <a:t>Begin to understand past, present, and future </a:t>
            </a:r>
            <a:r>
              <a:rPr lang="en-US" dirty="0" smtClean="0">
                <a:sym typeface="Wingdings" panose="05000000000000000000" pitchFamily="2" charset="2"/>
              </a:rPr>
              <a:t> ability to plan and work towards goals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Processing complex ideas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boy playing with green cactus figur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0496"/>
          <a:stretch/>
        </p:blipFill>
        <p:spPr bwMode="auto">
          <a:xfrm>
            <a:off x="7594380" y="1448790"/>
            <a:ext cx="3580300" cy="37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79574" y="5438899"/>
            <a:ext cx="416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Annie Spratt</a:t>
            </a:r>
            <a:r>
              <a:rPr lang="en-US" dirty="0" smtClean="0"/>
              <a:t> is freely available on </a:t>
            </a:r>
            <a:r>
              <a:rPr lang="en-US" dirty="0" smtClean="0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4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89"/>
            <a:ext cx="10515600" cy="1325563"/>
          </a:xfrm>
        </p:spPr>
        <p:txBody>
          <a:bodyPr/>
          <a:lstStyle/>
          <a:p>
            <a:r>
              <a:rPr lang="en-US" dirty="0" smtClean="0"/>
              <a:t>Piaget’s Concrete Operational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08" y="1634216"/>
            <a:ext cx="6740769" cy="4730958"/>
          </a:xfrm>
        </p:spPr>
        <p:txBody>
          <a:bodyPr>
            <a:normAutofit/>
          </a:bodyPr>
          <a:lstStyle/>
          <a:p>
            <a:r>
              <a:rPr lang="en-US" dirty="0" smtClean="0"/>
              <a:t>Around 7 to 11 years of age</a:t>
            </a:r>
          </a:p>
          <a:p>
            <a:r>
              <a:rPr lang="en-US" dirty="0" smtClean="0"/>
              <a:t>Able to represent ideas and events mor</a:t>
            </a:r>
            <a:r>
              <a:rPr lang="en-US" dirty="0" smtClean="0"/>
              <a:t>e flexibly and logically</a:t>
            </a:r>
          </a:p>
          <a:p>
            <a:r>
              <a:rPr lang="en-US" dirty="0" smtClean="0"/>
              <a:t>Basic rules of thinking allow for systematic problem solving</a:t>
            </a:r>
          </a:p>
          <a:p>
            <a:r>
              <a:rPr lang="en-US" dirty="0" smtClean="0"/>
              <a:t>Logic can only be applied to physical objects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07" y="2256311"/>
            <a:ext cx="3877658" cy="2584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947" y="4840407"/>
            <a:ext cx="411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SchoolPRPro</a:t>
            </a:r>
            <a:r>
              <a:rPr lang="en-US" dirty="0" smtClean="0"/>
              <a:t> is freely available on </a:t>
            </a:r>
            <a:r>
              <a:rPr lang="en-US" dirty="0" smtClean="0">
                <a:hlinkClick r:id="rId5"/>
              </a:rPr>
              <a:t>Pixabay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Children Master During Concrete Operational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120258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Seriation: arranging items by qualitative dimension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055813"/>
            <a:ext cx="5750627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Classification: organizing objects into classes and subclasses</a:t>
            </a:r>
            <a:endParaRPr lang="en-US" sz="3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352" descr="File:Seriation task w sh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0" b="36906"/>
          <a:stretch>
            <a:fillRect/>
          </a:stretch>
        </p:blipFill>
        <p:spPr bwMode="auto">
          <a:xfrm flipH="1">
            <a:off x="724394" y="3598130"/>
            <a:ext cx="4790182" cy="19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3921" y="5353791"/>
            <a:ext cx="435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MehreenH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BY-SA 4.0</a:t>
            </a:r>
            <a:endParaRPr lang="en-US" dirty="0"/>
          </a:p>
        </p:txBody>
      </p:sp>
      <p:pic>
        <p:nvPicPr>
          <p:cNvPr id="4101" name="Picture 5" descr="round assorted-color plastic cas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r="11912"/>
          <a:stretch/>
        </p:blipFill>
        <p:spPr bwMode="auto">
          <a:xfrm>
            <a:off x="7291448" y="3258396"/>
            <a:ext cx="3051299" cy="28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25195" y="6069240"/>
            <a:ext cx="333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7"/>
              </a:rPr>
              <a:t>Soraya Irving</a:t>
            </a:r>
            <a:r>
              <a:rPr lang="en-US" dirty="0" smtClean="0"/>
              <a:t> is freely available on </a:t>
            </a:r>
            <a:r>
              <a:rPr lang="en-US" dirty="0" smtClean="0">
                <a:hlinkClick r:id="rId8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4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Children Master During Concrete Operational Stage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14967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Reversibility: some things that are changed can be returned to their original state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055813"/>
            <a:ext cx="5750627" cy="148627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Conservation: changing on quality can be compensated for children in another quality</a:t>
            </a:r>
            <a:endParaRPr lang="en-US" sz="3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ice cub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26" y="3542090"/>
            <a:ext cx="3364865" cy="2243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75" y="5884574"/>
            <a:ext cx="450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John </a:t>
            </a:r>
            <a:r>
              <a:rPr lang="en-US" u="sng" dirty="0" err="1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Voo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 BY 2.0</a:t>
            </a:r>
            <a:endParaRPr lang="en-US" dirty="0"/>
          </a:p>
        </p:txBody>
      </p:sp>
      <p:pic>
        <p:nvPicPr>
          <p:cNvPr id="13" name="Picture 12" descr="Conservation of Liquid illustratio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3"/>
          <a:stretch/>
        </p:blipFill>
        <p:spPr bwMode="auto">
          <a:xfrm>
            <a:off x="7507002" y="3520225"/>
            <a:ext cx="3081020" cy="179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76857" y="5416213"/>
            <a:ext cx="511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Ydolem2689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CC BY-SA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7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Children Master During Concrete Operational Stage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1496795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Decentration</a:t>
            </a:r>
            <a:r>
              <a:rPr lang="en-US" sz="3000" dirty="0" smtClean="0"/>
              <a:t>: focusing on more than one dimension of an object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055813"/>
            <a:ext cx="5750627" cy="148627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Identity: objects have qualities that do not changed even when the object is altered</a:t>
            </a:r>
            <a:endParaRPr lang="en-US" sz="3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7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215" descr="demonstrating conservation of liquid in three c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11076"/>
          <a:stretch>
            <a:fillRect/>
          </a:stretch>
        </p:blipFill>
        <p:spPr bwMode="auto">
          <a:xfrm>
            <a:off x="1172807" y="3552608"/>
            <a:ext cx="4069246" cy="22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247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2831" y="5839872"/>
            <a:ext cx="502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Waterlily16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 BY-SA 3.0</a:t>
            </a:r>
            <a:endParaRPr lang="en-US" dirty="0"/>
          </a:p>
        </p:txBody>
      </p:sp>
      <p:pic>
        <p:nvPicPr>
          <p:cNvPr id="17" name="Picture 16" descr="Blue, Red, and Yellow Chal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r="5943" b="4571"/>
          <a:stretch/>
        </p:blipFill>
        <p:spPr bwMode="auto">
          <a:xfrm>
            <a:off x="7639784" y="3552608"/>
            <a:ext cx="2656122" cy="2456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268627" y="6024538"/>
            <a:ext cx="355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freely available from </a:t>
            </a:r>
            <a:r>
              <a:rPr lang="en-US" u="sng" dirty="0" err="1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8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Children Master During Concrete Operational Stage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3824"/>
          </a:xfrm>
        </p:spPr>
        <p:txBody>
          <a:bodyPr/>
          <a:lstStyle/>
          <a:p>
            <a:r>
              <a:rPr lang="en-US" dirty="0" smtClean="0"/>
              <a:t>Transitivity: an ability to see how objects are related</a:t>
            </a:r>
            <a:endParaRPr lang="en-US" dirty="0"/>
          </a:p>
        </p:txBody>
      </p:sp>
      <p:pic>
        <p:nvPicPr>
          <p:cNvPr id="6" name="Picture 5" descr="Free photo: Boxer Pup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79" y="2719449"/>
            <a:ext cx="4302241" cy="32300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944879" y="5949538"/>
            <a:ext cx="445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Martin </a:t>
            </a:r>
            <a:r>
              <a:rPr lang="en-US" u="sng" dirty="0" err="1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Vorel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PowerPoint was created by Jennifer Paris. Except where otherwise noted, it is licensed </a:t>
            </a:r>
            <a:r>
              <a:rPr lang="en-US" altLang="en-US" sz="2800" dirty="0">
                <a:solidFill>
                  <a:schemeClr val="tx1"/>
                </a:solidFill>
              </a:rPr>
              <a:t>under a </a:t>
            </a:r>
            <a:r>
              <a:rPr lang="en-US" altLang="en-US" sz="2800" dirty="0">
                <a:solidFill>
                  <a:schemeClr val="tx1"/>
                </a:solidFill>
                <a:hlinkClick r:id="rId2"/>
              </a:rPr>
              <a:t>Creative Commons Attribution 4.0 International License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468729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C6063E9B00547A6CDF11FD0FA9E9C" ma:contentTypeVersion="9" ma:contentTypeDescription="Create a new document." ma:contentTypeScope="" ma:versionID="4630b2a809729e3bd7620bb84f66e92c">
  <xsd:schema xmlns:xsd="http://www.w3.org/2001/XMLSchema" xmlns:xs="http://www.w3.org/2001/XMLSchema" xmlns:p="http://schemas.microsoft.com/office/2006/metadata/properties" xmlns:ns3="7b3cbac8-d2fc-4dbe-af61-9b16a8aff423" targetNamespace="http://schemas.microsoft.com/office/2006/metadata/properties" ma:root="true" ma:fieldsID="ee93a498ca0a3ce5f124011c4c5abbbd" ns3:_="">
    <xsd:import namespace="7b3cbac8-d2fc-4dbe-af61-9b16a8aff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cbac8-d2fc-4dbe-af61-9b16a8aff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3CA4DF-C6B2-4A1D-8407-C125D0053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cbac8-d2fc-4dbe-af61-9b16a8aff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3F19A9-53E9-402D-83C1-0C5A5CBAB8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1DABF-0A53-413A-87DD-2865625BDCD7}">
  <ds:schemaRefs>
    <ds:schemaRef ds:uri="http://purl.org/dc/elements/1.1/"/>
    <ds:schemaRef ds:uri="http://schemas.microsoft.com/office/2006/metadata/properties"/>
    <ds:schemaRef ds:uri="7b3cbac8-d2fc-4dbe-af61-9b16a8aff42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356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This PowerPoint</vt:lpstr>
      <vt:lpstr>Concreate Operational Thought</vt:lpstr>
      <vt:lpstr>Introduction</vt:lpstr>
      <vt:lpstr>Piaget’s Concrete Operational Thought</vt:lpstr>
      <vt:lpstr>Skills Children Master During Concrete Operational Stage</vt:lpstr>
      <vt:lpstr>Skills Children Master During Concrete Operational Stage cont.</vt:lpstr>
      <vt:lpstr>Skills Children Master During Concrete Operational Stage cont.</vt:lpstr>
      <vt:lpstr>Skills Children Master During Concrete Operational Stage cont.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Development In Early Childhood</dc:title>
  <dc:creator>Paris, Jennifer</dc:creator>
  <cp:lastModifiedBy>Paris, Jennifer</cp:lastModifiedBy>
  <cp:revision>15</cp:revision>
  <dcterms:created xsi:type="dcterms:W3CDTF">2019-09-24T23:23:23Z</dcterms:created>
  <dcterms:modified xsi:type="dcterms:W3CDTF">2020-10-31T08:03:59Z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0x010100E5FC6063E9B00547A6CDF11FD0FA9E9C</vt:lpwstr>
  </property>
</Properties>
</file>