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>
      <p:cViewPr varScale="1">
        <p:scale>
          <a:sx n="60" d="100"/>
          <a:sy n="60" d="100"/>
        </p:scale>
        <p:origin x="96" y="11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0D3EA-177C-436F-9317-460628168003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8131D-D56D-48E4-A04D-618A1D70B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53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0D3EA-177C-436F-9317-460628168003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8131D-D56D-48E4-A04D-618A1D70B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397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0D3EA-177C-436F-9317-460628168003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8131D-D56D-48E4-A04D-618A1D70B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128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0D3EA-177C-436F-9317-460628168003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8131D-D56D-48E4-A04D-618A1D70B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253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0D3EA-177C-436F-9317-460628168003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8131D-D56D-48E4-A04D-618A1D70B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407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0D3EA-177C-436F-9317-460628168003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8131D-D56D-48E4-A04D-618A1D70B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377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0D3EA-177C-436F-9317-460628168003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8131D-D56D-48E4-A04D-618A1D70B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267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0D3EA-177C-436F-9317-460628168003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8131D-D56D-48E4-A04D-618A1D70B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881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0D3EA-177C-436F-9317-460628168003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8131D-D56D-48E4-A04D-618A1D70B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838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0D3EA-177C-436F-9317-460628168003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8131D-D56D-48E4-A04D-618A1D70B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779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0D3EA-177C-436F-9317-460628168003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8131D-D56D-48E4-A04D-618A1D70B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472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0D3EA-177C-436F-9317-460628168003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8131D-D56D-48E4-A04D-618A1D70B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618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nyons.edu/ztc" TargetMode="External"/><Relationship Id="rId2" Type="http://schemas.openxmlformats.org/officeDocument/2006/relationships/hyperlink" Target="https://drive.google.com/drive/folders/1OfCb9_stdrssH1PuDLRK3lLwi84-kTGV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4.0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Ectopic_Pregnancy_Diagram.jp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sa/3.0/deed.en" TargetMode="External"/><Relationship Id="rId4" Type="http://schemas.openxmlformats.org/officeDocument/2006/relationships/hyperlink" Target="https://commons.wikimedia.org/w/index.php?title=User:Takatakatakumi&amp;action=edit&amp;redlink=1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creativecommons.org/licenses/by/4.0/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CRL_Crown_rump_lengh_12_weeks_ecografia_Dr._Wolfgang_Moroder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reativecommons.org/licenses/by-sa/3.0/deed.en" TargetMode="External"/><Relationship Id="rId4" Type="http://schemas.openxmlformats.org/officeDocument/2006/relationships/hyperlink" Target="https://commons.wikimedia.org/wiki/User:Moroder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Human_Fertilization.png#/media/File:Human_Fertilization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creativecommons.org/licenses/by-sa/3.0/deed.en" TargetMode="External"/><Relationship Id="rId4" Type="http://schemas.openxmlformats.org/officeDocument/2006/relationships/hyperlink" Target="https://commons.wikimedia.org/w/index.php?title=User:Ttrue12&amp;action=edit&amp;redlink=1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Human_embryo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creativecommons.org/licenses/by-sa/3.0/deed.en" TargetMode="External"/><Relationship Id="rId4" Type="http://schemas.openxmlformats.org/officeDocument/2006/relationships/hyperlink" Target="https://commons.wikimedia.org/wiki/User:Anatomist90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nx.org/contents/Sr8Ev5Og@4.100:b7opmCF3@3/Stages-of-Development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/4.0/" TargetMode="External"/><Relationship Id="rId4" Type="http://schemas.openxmlformats.org/officeDocument/2006/relationships/hyperlink" Target="https://cnx.org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sa/3.0/deed.en" TargetMode="External"/><Relationship Id="rId3" Type="http://schemas.openxmlformats.org/officeDocument/2006/relationships/image" Target="../media/image6.png"/><Relationship Id="rId7" Type="http://schemas.openxmlformats.org/officeDocument/2006/relationships/hyperlink" Target="https://en.wikipedia.org/wiki/User:Trlkly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ommons.wikimedia.org/wiki/File:Identical-fraternal-sperm-egg.svg" TargetMode="External"/><Relationship Id="rId5" Type="http://schemas.openxmlformats.org/officeDocument/2006/relationships/image" Target="../media/image7.png"/><Relationship Id="rId4" Type="http://schemas.openxmlformats.org/officeDocument/2006/relationships/hyperlink" Target="https://commons.wikimedia.org/wiki/File:TwinGirls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opencourselibrary.org/econ-201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creativecommons.org/licenses/by-nc-sa/3.0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le:Man_lighting_his_cigarette.jp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creativecommons.org/licenses/by-sa/3.0/deed.en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ons.wikimedia.org/wiki/User:BruceBlaus" TargetMode="External"/><Relationship Id="rId3" Type="http://schemas.openxmlformats.org/officeDocument/2006/relationships/hyperlink" Target="https://pixabay.com/en/patient-ultrasound-pregnant-470514/" TargetMode="External"/><Relationship Id="rId7" Type="http://schemas.openxmlformats.org/officeDocument/2006/relationships/hyperlink" Target="https://commons.wikimedia.org/wiki/File:Amniocentesis.png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hyperlink" Target="https://creativecommons.org/publicdomain/zero/1.0/deed.en" TargetMode="External"/><Relationship Id="rId4" Type="http://schemas.openxmlformats.org/officeDocument/2006/relationships/hyperlink" Target="https://pixabay.com/en/users/MedicalPrudens-481982/" TargetMode="External"/><Relationship Id="rId9" Type="http://schemas.openxmlformats.org/officeDocument/2006/relationships/hyperlink" Target="https://creativecommons.org/licenses/by-sa/4.0/deed.e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PowerPoint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15807"/>
          </a:xfrm>
        </p:spPr>
        <p:txBody>
          <a:bodyPr>
            <a:normAutofit/>
          </a:bodyPr>
          <a:lstStyle/>
          <a:p>
            <a:r>
              <a:rPr lang="en-US" dirty="0" smtClean="0"/>
              <a:t>Is created as a companion to </a:t>
            </a:r>
            <a:r>
              <a:rPr lang="en-US" dirty="0" smtClean="0">
                <a:hlinkClick r:id="rId2"/>
              </a:rPr>
              <a:t>Child </a:t>
            </a:r>
            <a:r>
              <a:rPr lang="en-US" dirty="0">
                <a:hlinkClick r:id="rId2"/>
              </a:rPr>
              <a:t>Growth and Development</a:t>
            </a:r>
            <a:r>
              <a:rPr lang="en-US" dirty="0"/>
              <a:t> by </a:t>
            </a:r>
            <a:r>
              <a:rPr lang="en-US" dirty="0">
                <a:hlinkClick r:id="rId3"/>
              </a:rPr>
              <a:t>College of the Canyons</a:t>
            </a:r>
            <a:r>
              <a:rPr lang="en-US" dirty="0"/>
              <a:t>, Jennifer Paris, Antoinette Ricardo, and Dawn Rymond and is used under a </a:t>
            </a:r>
            <a:r>
              <a:rPr lang="en-US" dirty="0">
                <a:hlinkClick r:id="rId4"/>
              </a:rPr>
              <a:t>CC BY 4.0 international </a:t>
            </a:r>
            <a:r>
              <a:rPr lang="en-US" dirty="0" smtClean="0">
                <a:hlinkClick r:id="rId4"/>
              </a:rPr>
              <a:t>license</a:t>
            </a:r>
            <a:endParaRPr lang="en-US" dirty="0" smtClean="0"/>
          </a:p>
          <a:p>
            <a:r>
              <a:rPr lang="en-US" dirty="0" smtClean="0"/>
              <a:t>The text comes from content in the book which has varied licensing</a:t>
            </a:r>
          </a:p>
          <a:p>
            <a:r>
              <a:rPr lang="en-US" dirty="0" smtClean="0"/>
              <a:t>The images all include licensing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689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Complications of Pregnancy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094228" cy="4351338"/>
          </a:xfrm>
        </p:spPr>
        <p:txBody>
          <a:bodyPr/>
          <a:lstStyle/>
          <a:p>
            <a:r>
              <a:rPr lang="en-US" sz="3200" dirty="0" smtClean="0"/>
              <a:t>Hyperemesis </a:t>
            </a:r>
            <a:r>
              <a:rPr lang="en-US" sz="3200" dirty="0" err="1" smtClean="0"/>
              <a:t>gravidarum</a:t>
            </a:r>
            <a:endParaRPr lang="en-US" sz="3200" dirty="0" smtClean="0"/>
          </a:p>
          <a:p>
            <a:r>
              <a:rPr lang="en-US" sz="3200" dirty="0" smtClean="0"/>
              <a:t>Ectopic pregnancy</a:t>
            </a:r>
          </a:p>
          <a:p>
            <a:r>
              <a:rPr lang="en-US" sz="3200" dirty="0" smtClean="0"/>
              <a:t>Spontaneous abortion (miscarriage)</a:t>
            </a:r>
          </a:p>
          <a:p>
            <a:r>
              <a:rPr lang="en-US" sz="3200" dirty="0" smtClean="0"/>
              <a:t>Preeclampsia</a:t>
            </a:r>
          </a:p>
          <a:p>
            <a:r>
              <a:rPr lang="en-US" sz="3200" dirty="0" smtClean="0"/>
              <a:t>Maternal mortality</a:t>
            </a:r>
          </a:p>
          <a:p>
            <a:endParaRPr lang="en-US" dirty="0"/>
          </a:p>
        </p:txBody>
      </p:sp>
      <p:pic>
        <p:nvPicPr>
          <p:cNvPr id="4" name="Picture 3" descr="Ectopic Pregnancy Diagram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5" t="12616" r="9124" b="10898"/>
          <a:stretch/>
        </p:blipFill>
        <p:spPr bwMode="auto">
          <a:xfrm>
            <a:off x="5841484" y="2070169"/>
            <a:ext cx="5512316" cy="35225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6438816" y="5656029"/>
            <a:ext cx="54085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u="sng" dirty="0">
                <a:solidFill>
                  <a:srgbClr val="055DC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Image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by </a:t>
            </a:r>
            <a:r>
              <a:rPr lang="en-US" u="sng" dirty="0" err="1">
                <a:solidFill>
                  <a:srgbClr val="055DC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Takatakatakumi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is licensed under </a:t>
            </a:r>
            <a:r>
              <a:rPr lang="en-US" u="sng" dirty="0">
                <a:solidFill>
                  <a:srgbClr val="055DC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CC BY-SA 3.0</a:t>
            </a:r>
            <a:endParaRPr lang="en-US" sz="2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490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9878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Infertility and Building Families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079" y="1476120"/>
            <a:ext cx="6762308" cy="547488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10-15% of U.S. couples</a:t>
            </a:r>
          </a:p>
          <a:p>
            <a:r>
              <a:rPr lang="en-US" sz="3200" dirty="0" smtClean="0"/>
              <a:t>Male factor, female factor, both </a:t>
            </a:r>
          </a:p>
          <a:p>
            <a:r>
              <a:rPr lang="en-US" sz="3200" dirty="0" smtClean="0"/>
              <a:t>Options for building families</a:t>
            </a:r>
          </a:p>
          <a:p>
            <a:pPr lvl="1"/>
            <a:r>
              <a:rPr lang="en-US" sz="3000" dirty="0" smtClean="0"/>
              <a:t>Assistive Reproductive Technology (ART)</a:t>
            </a:r>
          </a:p>
          <a:p>
            <a:pPr lvl="2"/>
            <a:r>
              <a:rPr lang="en-US" sz="2800" dirty="0" smtClean="0"/>
              <a:t>Intrauterine insemination (IUI)</a:t>
            </a:r>
          </a:p>
          <a:p>
            <a:pPr lvl="2"/>
            <a:r>
              <a:rPr lang="en-US" sz="2800" dirty="0" smtClean="0"/>
              <a:t>In vitro fertilization (IVF)</a:t>
            </a:r>
          </a:p>
          <a:p>
            <a:pPr lvl="2"/>
            <a:r>
              <a:rPr lang="en-US" sz="2800" dirty="0" smtClean="0"/>
              <a:t>Donor gametes and embryos</a:t>
            </a:r>
          </a:p>
          <a:p>
            <a:pPr lvl="2"/>
            <a:r>
              <a:rPr lang="en-US" sz="2800" dirty="0" smtClean="0"/>
              <a:t>Surrogacy</a:t>
            </a:r>
          </a:p>
          <a:p>
            <a:pPr lvl="1"/>
            <a:r>
              <a:rPr lang="en-US" sz="3000" dirty="0" smtClean="0"/>
              <a:t>Adoption</a:t>
            </a:r>
            <a:endParaRPr lang="en-US" sz="3000" dirty="0"/>
          </a:p>
        </p:txBody>
      </p:sp>
      <p:pic>
        <p:nvPicPr>
          <p:cNvPr id="4" name="Picture 3" descr="two fathers with their newborn daughter and surrogat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394" y="1321646"/>
            <a:ext cx="2801633" cy="2007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Single mother by choice with  the judge and the daughter at the finalization of her adoption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7" t="7172" r="7820" b="7057"/>
          <a:stretch/>
        </p:blipFill>
        <p:spPr bwMode="auto">
          <a:xfrm>
            <a:off x="8090217" y="4175064"/>
            <a:ext cx="2499810" cy="181496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/>
          <p:cNvSpPr/>
          <p:nvPr/>
        </p:nvSpPr>
        <p:spPr>
          <a:xfrm>
            <a:off x="7813771" y="3428696"/>
            <a:ext cx="27762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Photo by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Daryn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Crawford used with permission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872700" y="6057617"/>
            <a:ext cx="29348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Photo by Michaela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Szidloski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used with permission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0350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This PowerPoint was created by Jennifer Paris. Except where otherwise noted, it is licensed </a:t>
            </a:r>
            <a:r>
              <a:rPr lang="en-US" altLang="en-US" sz="2800" dirty="0">
                <a:solidFill>
                  <a:schemeClr val="tx1"/>
                </a:solidFill>
              </a:rPr>
              <a:t>under a </a:t>
            </a:r>
            <a:r>
              <a:rPr lang="en-US" altLang="en-US" sz="2800" dirty="0">
                <a:solidFill>
                  <a:schemeClr val="tx1"/>
                </a:solidFill>
                <a:hlinkClick r:id="rId2"/>
              </a:rPr>
              <a:t>Creative Commons Attribution 4.0 International License</a:t>
            </a:r>
            <a:r>
              <a:rPr lang="en-US" altLang="en-US" sz="2800" dirty="0">
                <a:solidFill>
                  <a:schemeClr val="tx1"/>
                </a:solidFill>
              </a:rPr>
              <a:t>.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lang="en-US" altLang="en-US" sz="28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6712" y="2468729"/>
            <a:ext cx="3838575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539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323125"/>
          </a:xfrm>
        </p:spPr>
        <p:txBody>
          <a:bodyPr/>
          <a:lstStyle/>
          <a:p>
            <a:r>
              <a:rPr lang="en-US" dirty="0" smtClean="0"/>
              <a:t>Prenatal Development</a:t>
            </a:r>
            <a:endParaRPr lang="en-US" dirty="0"/>
          </a:p>
        </p:txBody>
      </p:sp>
      <p:pic>
        <p:nvPicPr>
          <p:cNvPr id="2050" name="Picture 2" descr="File:CRL Crown rump lengh 12 weeks ecografia Dr. Wolfgang Morod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976" y="1515915"/>
            <a:ext cx="5804048" cy="4367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61414" y="6076325"/>
            <a:ext cx="5869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Image</a:t>
            </a:r>
            <a:r>
              <a:rPr lang="en-US" dirty="0" smtClean="0"/>
              <a:t> by </a:t>
            </a:r>
            <a:r>
              <a:rPr lang="en-US" dirty="0">
                <a:hlinkClick r:id="rId4"/>
              </a:rPr>
              <a:t>Wolfgang </a:t>
            </a:r>
            <a:r>
              <a:rPr lang="en-US" dirty="0" err="1">
                <a:hlinkClick r:id="rId4"/>
              </a:rPr>
              <a:t>Moroder</a:t>
            </a:r>
            <a:r>
              <a:rPr lang="en-US" dirty="0" smtClean="0"/>
              <a:t>  is licensed under </a:t>
            </a:r>
            <a:r>
              <a:rPr lang="en-US" dirty="0">
                <a:hlinkClick r:id="rId5"/>
              </a:rPr>
              <a:t>CC BY-SA </a:t>
            </a:r>
            <a:r>
              <a:rPr lang="en-US" dirty="0" smtClean="0">
                <a:hlinkClick r:id="rId5"/>
              </a:rPr>
              <a:t>3.0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75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Germinal Period </a:t>
            </a:r>
            <a:endParaRPr lang="en-US" sz="4000" dirty="0"/>
          </a:p>
        </p:txBody>
      </p:sp>
      <p:pic>
        <p:nvPicPr>
          <p:cNvPr id="4" name="Content Placeholder 3" descr="cycle of human fertilization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2058194"/>
            <a:ext cx="5181600" cy="38862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804836" y="1825624"/>
            <a:ext cx="4933507" cy="467094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dirty="0" smtClean="0"/>
              <a:t>Begins at conception</a:t>
            </a:r>
          </a:p>
          <a:p>
            <a:pPr>
              <a:lnSpc>
                <a:spcPct val="100000"/>
              </a:lnSpc>
            </a:pPr>
            <a:r>
              <a:rPr lang="en-US" sz="3200" dirty="0" smtClean="0"/>
              <a:t>Continues through implantation</a:t>
            </a:r>
          </a:p>
          <a:p>
            <a:pPr lvl="1">
              <a:lnSpc>
                <a:spcPct val="100000"/>
              </a:lnSpc>
            </a:pPr>
            <a:r>
              <a:rPr lang="en-US" sz="3000" dirty="0" smtClean="0"/>
              <a:t>About 14 days</a:t>
            </a:r>
          </a:p>
          <a:p>
            <a:pPr>
              <a:lnSpc>
                <a:spcPct val="100000"/>
              </a:lnSpc>
            </a:pPr>
            <a:r>
              <a:rPr lang="en-US" sz="3400" dirty="0" smtClean="0"/>
              <a:t>Less than half zygotes survive</a:t>
            </a:r>
            <a:endParaRPr lang="en-US" sz="3400" dirty="0"/>
          </a:p>
        </p:txBody>
      </p:sp>
      <p:sp>
        <p:nvSpPr>
          <p:cNvPr id="6" name="Rectangle 5"/>
          <p:cNvSpPr/>
          <p:nvPr/>
        </p:nvSpPr>
        <p:spPr>
          <a:xfrm>
            <a:off x="1398817" y="6127234"/>
            <a:ext cx="4697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u="sng" dirty="0">
                <a:solidFill>
                  <a:srgbClr val="055DC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Image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by </a:t>
            </a:r>
            <a:r>
              <a:rPr lang="en-US" u="sng" dirty="0">
                <a:solidFill>
                  <a:srgbClr val="055DC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Ttrue12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is licensed under </a:t>
            </a:r>
            <a:r>
              <a:rPr lang="en-US" u="sng" dirty="0">
                <a:solidFill>
                  <a:srgbClr val="055DC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CC BY-SA 3.0</a:t>
            </a:r>
            <a:endParaRPr lang="en-US" sz="2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132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Embryonic Period</a:t>
            </a:r>
            <a:endParaRPr lang="en-US" dirty="0"/>
          </a:p>
        </p:txBody>
      </p:sp>
      <p:pic>
        <p:nvPicPr>
          <p:cNvPr id="4" name="Content Placeholder 3" descr="Human embryo"/>
          <p:cNvPicPr>
            <a:picLocks noGrp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6172200" y="1923257"/>
            <a:ext cx="5181600" cy="3886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50009" y="1658901"/>
            <a:ext cx="5382957" cy="499707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Weeks 3-8</a:t>
            </a:r>
          </a:p>
          <a:p>
            <a:r>
              <a:rPr lang="en-US" sz="3200" dirty="0" smtClean="0"/>
              <a:t>Placenta forms</a:t>
            </a:r>
          </a:p>
          <a:p>
            <a:r>
              <a:rPr lang="en-US" sz="3200" dirty="0" smtClean="0"/>
              <a:t>Cells continue differentiation</a:t>
            </a:r>
          </a:p>
          <a:p>
            <a:r>
              <a:rPr lang="en-US" sz="3200" dirty="0" smtClean="0"/>
              <a:t>Growth</a:t>
            </a:r>
          </a:p>
          <a:p>
            <a:pPr lvl="1"/>
            <a:r>
              <a:rPr lang="en-US" sz="3000" dirty="0" err="1" smtClean="0"/>
              <a:t>Cephalocaudal</a:t>
            </a:r>
            <a:r>
              <a:rPr lang="en-US" sz="3000" dirty="0" smtClean="0"/>
              <a:t> development</a:t>
            </a:r>
          </a:p>
          <a:p>
            <a:pPr lvl="1"/>
            <a:r>
              <a:rPr lang="en-US" sz="3000" dirty="0" err="1" smtClean="0"/>
              <a:t>Proximodistal</a:t>
            </a:r>
            <a:r>
              <a:rPr lang="en-US" sz="3000" dirty="0" smtClean="0"/>
              <a:t> development</a:t>
            </a:r>
          </a:p>
          <a:p>
            <a:r>
              <a:rPr lang="en-US" sz="3200" dirty="0" smtClean="0"/>
              <a:t>20% rate of spontaneous abortion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6096000" y="5857360"/>
            <a:ext cx="51519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u="sng" dirty="0">
                <a:solidFill>
                  <a:srgbClr val="055DC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Image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by </a:t>
            </a:r>
            <a:r>
              <a:rPr lang="en-US" u="sng" dirty="0">
                <a:solidFill>
                  <a:srgbClr val="055DC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Anatomist90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is licensed under </a:t>
            </a:r>
            <a:r>
              <a:rPr lang="en-US" u="sng" dirty="0">
                <a:solidFill>
                  <a:srgbClr val="055DC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CC BY-SA 3.0</a:t>
            </a:r>
            <a:endParaRPr lang="en-US" sz="2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552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0851" y="1343320"/>
            <a:ext cx="2904460" cy="3866633"/>
          </a:xfrm>
        </p:spPr>
        <p:txBody>
          <a:bodyPr/>
          <a:lstStyle/>
          <a:p>
            <a:pPr algn="ctr"/>
            <a:r>
              <a:rPr lang="en-US" dirty="0" smtClean="0"/>
              <a:t>The Fetal Period</a:t>
            </a:r>
            <a:endParaRPr lang="en-US" dirty="0"/>
          </a:p>
        </p:txBody>
      </p:sp>
      <p:pic>
        <p:nvPicPr>
          <p:cNvPr id="7" name="Content Placeholder 6" descr="The growth of a fetus is shown using nine pictures in different stages of development. For each stage, there is a picture of a fetus which gets progressively larger and more mature. The first stage is labeled 9 weeks; fetal stage begins. The second stage is labeled 12 weeks; sex organs differentiate. The third stage is labeled 16 weeks; fingers and toes develop. The fourth stage is labeled 20 weeks; hearing begins. The fifth stage is labeled 24 weeks; lungs begin to develop. The sixth stage is labeled 28 weeks; brain grows rapidly. The seventh stage is labeled 32 weeks; bones fully develop. The eighth stage is labeled 36 weeks; muscles fully develop.  The ninth stage is labeled 40 weeks; full-term development.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273" y="195003"/>
            <a:ext cx="5238309" cy="616326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5187820" y="6446137"/>
            <a:ext cx="51257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u="sng" dirty="0">
                <a:solidFill>
                  <a:srgbClr val="055DC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Image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by </a:t>
            </a:r>
            <a:r>
              <a:rPr lang="en-US" u="sng" dirty="0">
                <a:solidFill>
                  <a:srgbClr val="055DC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CNX Psychology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is licensed under </a:t>
            </a:r>
            <a:r>
              <a:rPr lang="en-US" u="sng" dirty="0">
                <a:solidFill>
                  <a:srgbClr val="055DC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CC BY 4.0</a:t>
            </a:r>
            <a:endParaRPr lang="en-US" sz="2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162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Twins</a:t>
            </a:r>
            <a:endParaRPr lang="en-US" dirty="0"/>
          </a:p>
        </p:txBody>
      </p:sp>
      <p:pic>
        <p:nvPicPr>
          <p:cNvPr id="1026" name="Picture 2" descr="Image result for monozygotic vs dizygotic twins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88"/>
          <a:stretch/>
        </p:blipFill>
        <p:spPr bwMode="auto">
          <a:xfrm>
            <a:off x="6009167" y="2567818"/>
            <a:ext cx="2443716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534" y="1690688"/>
            <a:ext cx="10689266" cy="17542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         Monozygotic					Dizygotic</a:t>
            </a:r>
            <a:endParaRPr lang="en-US" sz="3200" dirty="0"/>
          </a:p>
        </p:txBody>
      </p:sp>
      <p:pic>
        <p:nvPicPr>
          <p:cNvPr id="6" name="Picture 2" descr="Image result for monozygotic vs dizygotic twin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707"/>
          <a:stretch/>
        </p:blipFill>
        <p:spPr bwMode="auto">
          <a:xfrm>
            <a:off x="470491" y="2567818"/>
            <a:ext cx="244283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monozygotic twins (identical twins)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364" y="3084390"/>
            <a:ext cx="2243455" cy="224345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2759939" y="5475086"/>
            <a:ext cx="2938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u="sng" dirty="0">
                <a:solidFill>
                  <a:srgbClr val="055DC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Image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is in the public domain</a:t>
            </a:r>
            <a:endParaRPr lang="en-US" sz="2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Dizygotic twins (fraternal twins)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71"/>
          <a:stretch/>
        </p:blipFill>
        <p:spPr bwMode="auto">
          <a:xfrm>
            <a:off x="9081105" y="3081850"/>
            <a:ext cx="2065655" cy="22459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7"/>
          <p:cNvSpPr/>
          <p:nvPr/>
        </p:nvSpPr>
        <p:spPr>
          <a:xfrm>
            <a:off x="8967448" y="5521252"/>
            <a:ext cx="25812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Image by Jennifer Paris used with permission</a:t>
            </a:r>
            <a:endParaRPr lang="en-US" sz="2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1561" y="5844417"/>
            <a:ext cx="27011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hlinkClick r:id="rId6"/>
              </a:rPr>
              <a:t>Image</a:t>
            </a:r>
            <a:r>
              <a:rPr lang="en-US" dirty="0" smtClean="0"/>
              <a:t> by </a:t>
            </a:r>
            <a:r>
              <a:rPr lang="en-US" dirty="0" smtClean="0">
                <a:hlinkClick r:id="rId7"/>
              </a:rPr>
              <a:t>Trlkly</a:t>
            </a:r>
            <a:r>
              <a:rPr lang="en-US" dirty="0" smtClean="0"/>
              <a:t> is licensed under </a:t>
            </a:r>
            <a:r>
              <a:rPr lang="en-US" dirty="0" smtClean="0">
                <a:hlinkClick r:id="rId8"/>
              </a:rPr>
              <a:t>CC BY-SA 3.0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096000" y="5844417"/>
            <a:ext cx="27011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hlinkClick r:id="rId6"/>
              </a:rPr>
              <a:t>Image</a:t>
            </a:r>
            <a:r>
              <a:rPr lang="en-US" dirty="0" smtClean="0"/>
              <a:t> by </a:t>
            </a:r>
            <a:r>
              <a:rPr lang="en-US" dirty="0" smtClean="0">
                <a:hlinkClick r:id="rId7"/>
              </a:rPr>
              <a:t>Trlkly</a:t>
            </a:r>
            <a:r>
              <a:rPr lang="en-US" dirty="0" smtClean="0"/>
              <a:t> is licensed under </a:t>
            </a:r>
            <a:r>
              <a:rPr lang="en-US" dirty="0" smtClean="0">
                <a:hlinkClick r:id="rId8"/>
              </a:rPr>
              <a:t>CC BY-SA 3.0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65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Teratogens</a:t>
            </a:r>
            <a:endParaRPr lang="en-US" dirty="0"/>
          </a:p>
        </p:txBody>
      </p:sp>
      <p:pic>
        <p:nvPicPr>
          <p:cNvPr id="4" name="Content Placeholder 3" descr="Diagram of embryo devlopment from week 1 to week 38. Displays image of embryo at each week and what parts of the body are developing.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35502" y="1690688"/>
            <a:ext cx="6158024" cy="413434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838200" y="1339702"/>
            <a:ext cx="4669465" cy="529501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Factors</a:t>
            </a:r>
          </a:p>
          <a:p>
            <a:pPr lvl="1"/>
            <a:r>
              <a:rPr lang="en-US" sz="2800" dirty="0" smtClean="0"/>
              <a:t>Timing</a:t>
            </a:r>
          </a:p>
          <a:p>
            <a:pPr lvl="1"/>
            <a:r>
              <a:rPr lang="en-US" sz="2800" dirty="0" smtClean="0"/>
              <a:t>Amount</a:t>
            </a:r>
          </a:p>
          <a:p>
            <a:pPr lvl="1"/>
            <a:r>
              <a:rPr lang="en-US" sz="2800" dirty="0" smtClean="0"/>
              <a:t>Number of teratogens</a:t>
            </a:r>
          </a:p>
          <a:p>
            <a:pPr lvl="1"/>
            <a:r>
              <a:rPr lang="en-US" sz="2800" dirty="0" smtClean="0"/>
              <a:t>Genetics</a:t>
            </a:r>
          </a:p>
          <a:p>
            <a:pPr lvl="1"/>
            <a:r>
              <a:rPr lang="en-US" sz="2800" dirty="0" smtClean="0"/>
              <a:t>Male or female</a:t>
            </a:r>
          </a:p>
          <a:p>
            <a:r>
              <a:rPr lang="en-US" sz="3200" dirty="0" smtClean="0"/>
              <a:t>Categories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 smtClean="0"/>
              <a:t>Physical teratogens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 smtClean="0"/>
              <a:t>Metabolic conditions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 smtClean="0"/>
              <a:t>Infections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 smtClean="0"/>
              <a:t>Drugs and chemicals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5983295" y="5865018"/>
            <a:ext cx="58624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u="sng" dirty="0">
                <a:solidFill>
                  <a:srgbClr val="055DC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Image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by Laura Overstreet is licensed under </a:t>
            </a:r>
            <a:r>
              <a:rPr lang="en-US" u="sng" dirty="0">
                <a:solidFill>
                  <a:srgbClr val="055DC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CC BY-NC-SA 3.0</a:t>
            </a:r>
            <a:endParaRPr lang="en-US" sz="2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14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Parental Factors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839788" y="1291691"/>
            <a:ext cx="5157787" cy="823912"/>
          </a:xfrm>
        </p:spPr>
        <p:txBody>
          <a:bodyPr>
            <a:normAutofit/>
          </a:bodyPr>
          <a:lstStyle/>
          <a:p>
            <a:r>
              <a:rPr lang="en-US" sz="3200" b="0" dirty="0" smtClean="0"/>
              <a:t>Maternal</a:t>
            </a:r>
            <a:endParaRPr lang="en-US" sz="3200" b="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839788" y="2303813"/>
            <a:ext cx="5157787" cy="4087111"/>
          </a:xfrm>
        </p:spPr>
        <p:txBody>
          <a:bodyPr>
            <a:normAutofit/>
          </a:bodyPr>
          <a:lstStyle/>
          <a:p>
            <a:r>
              <a:rPr lang="en-US" dirty="0" smtClean="0"/>
              <a:t>Advanced age </a:t>
            </a:r>
          </a:p>
          <a:p>
            <a:r>
              <a:rPr lang="en-US" dirty="0" smtClean="0"/>
              <a:t>Teenage pregnancy</a:t>
            </a:r>
          </a:p>
          <a:p>
            <a:r>
              <a:rPr lang="en-US" dirty="0" smtClean="0"/>
              <a:t>Gestational diabetes</a:t>
            </a:r>
          </a:p>
          <a:p>
            <a:r>
              <a:rPr lang="en-US" dirty="0" smtClean="0"/>
              <a:t>High blood pressure</a:t>
            </a:r>
          </a:p>
          <a:p>
            <a:r>
              <a:rPr lang="en-US" dirty="0" smtClean="0"/>
              <a:t>Rh disease</a:t>
            </a:r>
          </a:p>
          <a:p>
            <a:r>
              <a:rPr lang="en-US" dirty="0" smtClean="0"/>
              <a:t>Weight gain</a:t>
            </a:r>
          </a:p>
          <a:p>
            <a:r>
              <a:rPr lang="en-US" dirty="0" smtClean="0"/>
              <a:t>Stress</a:t>
            </a:r>
          </a:p>
          <a:p>
            <a:r>
              <a:rPr lang="en-US" dirty="0" smtClean="0"/>
              <a:t>Depression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6172200" y="907369"/>
            <a:ext cx="5183188" cy="823912"/>
          </a:xfrm>
        </p:spPr>
        <p:txBody>
          <a:bodyPr>
            <a:normAutofit/>
          </a:bodyPr>
          <a:lstStyle/>
          <a:p>
            <a:r>
              <a:rPr lang="en-US" sz="3200" b="0" dirty="0" smtClean="0"/>
              <a:t>Paternal</a:t>
            </a:r>
            <a:endParaRPr lang="en-US" sz="3200" b="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6172200" y="1919491"/>
            <a:ext cx="5183188" cy="3684588"/>
          </a:xfrm>
        </p:spPr>
        <p:txBody>
          <a:bodyPr/>
          <a:lstStyle/>
          <a:p>
            <a:r>
              <a:rPr lang="en-US" dirty="0" smtClean="0"/>
              <a:t>Advanced age</a:t>
            </a:r>
          </a:p>
          <a:p>
            <a:r>
              <a:rPr lang="en-US" dirty="0" smtClean="0"/>
              <a:t>Teratogens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8446" y="2929031"/>
            <a:ext cx="2566112" cy="307757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387859" y="6067758"/>
            <a:ext cx="25566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hlinkClick r:id="rId3"/>
              </a:rPr>
              <a:t>Image</a:t>
            </a:r>
            <a:r>
              <a:rPr lang="en-US" dirty="0" smtClean="0"/>
              <a:t> is licensed under </a:t>
            </a:r>
            <a:r>
              <a:rPr lang="en-US" dirty="0" smtClean="0">
                <a:hlinkClick r:id="rId4"/>
              </a:rPr>
              <a:t>CC BY-SA 3.0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569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165574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Prenatal Assessment</a:t>
            </a:r>
            <a:endParaRPr lang="en-US" dirty="0"/>
          </a:p>
        </p:txBody>
      </p:sp>
      <p:pic>
        <p:nvPicPr>
          <p:cNvPr id="11" name="Content Placeholder 10" descr="pregnant woman receiving ultrasound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171425"/>
            <a:ext cx="5181600" cy="294369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11"/>
          <p:cNvSpPr/>
          <p:nvPr/>
        </p:nvSpPr>
        <p:spPr>
          <a:xfrm>
            <a:off x="929854" y="6115124"/>
            <a:ext cx="49982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u="sng" dirty="0">
                <a:solidFill>
                  <a:srgbClr val="055DC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Image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by </a:t>
            </a:r>
            <a:r>
              <a:rPr lang="en-US" u="sng" dirty="0" err="1">
                <a:solidFill>
                  <a:srgbClr val="055DC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MedicalPrudens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is licensed under </a:t>
            </a:r>
            <a:r>
              <a:rPr lang="en-US" u="sng" dirty="0">
                <a:solidFill>
                  <a:srgbClr val="055DC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CC0 1.0</a:t>
            </a:r>
            <a:endParaRPr lang="en-US" sz="2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Content Placeholder 12" descr="diagram of Amniocentesis"/>
          <p:cNvPicPr>
            <a:picLocks noGrp="1"/>
          </p:cNvPicPr>
          <p:nvPr>
            <p:ph sz="half" idx="2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24"/>
          <a:stretch/>
        </p:blipFill>
        <p:spPr bwMode="auto">
          <a:xfrm>
            <a:off x="6510195" y="1491137"/>
            <a:ext cx="4505609" cy="435133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6356855" y="6115124"/>
            <a:ext cx="49969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u="sng" dirty="0">
                <a:solidFill>
                  <a:srgbClr val="055DC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Image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by </a:t>
            </a:r>
            <a:r>
              <a:rPr lang="en-US" u="sng" dirty="0" err="1">
                <a:solidFill>
                  <a:srgbClr val="055DC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BruceBlaus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is licensed under </a:t>
            </a:r>
            <a:r>
              <a:rPr lang="en-US" u="sng" dirty="0">
                <a:solidFill>
                  <a:srgbClr val="055DC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CC BY-SA 4.0</a:t>
            </a:r>
            <a:endParaRPr lang="en-US" sz="2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874706" y="1381980"/>
            <a:ext cx="4775791" cy="17894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smtClean="0"/>
              <a:t>Ultrasound</a:t>
            </a:r>
          </a:p>
          <a:p>
            <a:r>
              <a:rPr lang="en-US" sz="3200" smtClean="0"/>
              <a:t>Amniocentesis</a:t>
            </a:r>
          </a:p>
          <a:p>
            <a:r>
              <a:rPr lang="en-US" sz="3200" smtClean="0"/>
              <a:t>Chorionic villus sampling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142125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310</Words>
  <Application>Microsoft Office PowerPoint</Application>
  <PresentationFormat>Widescreen</PresentationFormat>
  <Paragraphs>82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This PowerPoint</vt:lpstr>
      <vt:lpstr>Prenatal Development</vt:lpstr>
      <vt:lpstr>The Germinal Period </vt:lpstr>
      <vt:lpstr>The Embryonic Period</vt:lpstr>
      <vt:lpstr>The Fetal Period</vt:lpstr>
      <vt:lpstr>Twins</vt:lpstr>
      <vt:lpstr>Teratogens</vt:lpstr>
      <vt:lpstr>Parental Factors</vt:lpstr>
      <vt:lpstr>Prenatal Assessment</vt:lpstr>
      <vt:lpstr>Complications of Pregnancy</vt:lpstr>
      <vt:lpstr>Infertility and Building Families</vt:lpstr>
      <vt:lpstr>PowerPoint Presentation</vt:lpstr>
    </vt:vector>
  </TitlesOfParts>
  <Company>College of the Canyons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Prenatal Development</dc:title>
  <dc:creator>Paris, Jennifer</dc:creator>
  <cp:lastModifiedBy>Paris, Jennifer</cp:lastModifiedBy>
  <cp:revision>11</cp:revision>
  <dcterms:created xsi:type="dcterms:W3CDTF">2019-02-10T21:01:45Z</dcterms:created>
  <dcterms:modified xsi:type="dcterms:W3CDTF">2019-09-26T17:32:48Z</dcterms:modified>
</cp:coreProperties>
</file>