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6" r:id="rId4"/>
    <p:sldId id="263" r:id="rId5"/>
    <p:sldId id="266" r:id="rId6"/>
    <p:sldId id="257" r:id="rId7"/>
    <p:sldId id="258" r:id="rId8"/>
    <p:sldId id="259" r:id="rId9"/>
    <p:sldId id="262" r:id="rId10"/>
    <p:sldId id="260" r:id="rId11"/>
    <p:sldId id="26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90F4-8D3C-4EAD-BCD2-FF140E9E54C8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C5A-8604-4B2E-95D5-4628A1E8C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2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90F4-8D3C-4EAD-BCD2-FF140E9E54C8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C5A-8604-4B2E-95D5-4628A1E8C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4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90F4-8D3C-4EAD-BCD2-FF140E9E54C8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C5A-8604-4B2E-95D5-4628A1E8C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90F4-8D3C-4EAD-BCD2-FF140E9E54C8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C5A-8604-4B2E-95D5-4628A1E8C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4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90F4-8D3C-4EAD-BCD2-FF140E9E54C8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C5A-8604-4B2E-95D5-4628A1E8C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3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90F4-8D3C-4EAD-BCD2-FF140E9E54C8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C5A-8604-4B2E-95D5-4628A1E8C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8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90F4-8D3C-4EAD-BCD2-FF140E9E54C8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C5A-8604-4B2E-95D5-4628A1E8C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0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90F4-8D3C-4EAD-BCD2-FF140E9E54C8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C5A-8604-4B2E-95D5-4628A1E8C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2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90F4-8D3C-4EAD-BCD2-FF140E9E54C8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C5A-8604-4B2E-95D5-4628A1E8C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1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90F4-8D3C-4EAD-BCD2-FF140E9E54C8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C5A-8604-4B2E-95D5-4628A1E8C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3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90F4-8D3C-4EAD-BCD2-FF140E9E54C8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C5A-8604-4B2E-95D5-4628A1E8C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1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490F4-8D3C-4EAD-BCD2-FF140E9E54C8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0C5A-8604-4B2E-95D5-4628A1E8C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yons.edu/ztc" TargetMode="External"/><Relationship Id="rId2" Type="http://schemas.openxmlformats.org/officeDocument/2006/relationships/hyperlink" Target="https://drive.google.com/drive/folders/1OfCb9_stdrssH1PuDLRK3lLwi84-kTG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genomicseducation/13062682683/in/photostream/" TargetMode="External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genomicseducation/13062682963/in/photostrea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title=User:Kyle_Pacek&amp;action=edit&amp;redlink=1" TargetMode="External"/><Relationship Id="rId13" Type="http://schemas.openxmlformats.org/officeDocument/2006/relationships/hyperlink" Target="https://www.airforcemedicine.af.mil/News/Photos/igphoto/2000050835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commons.wikimedia.org/wiki/File:Kyle_Pacek.jpg" TargetMode="External"/><Relationship Id="rId12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cbi.nlm.nih.gov/pmc/articles/PMC2883963/" TargetMode="External"/><Relationship Id="rId11" Type="http://schemas.openxmlformats.org/officeDocument/2006/relationships/hyperlink" Target="https://creativecommons.org/licenses/by/4.0/deed.en" TargetMode="External"/><Relationship Id="rId5" Type="http://schemas.openxmlformats.org/officeDocument/2006/relationships/image" Target="../media/image17.jpeg"/><Relationship Id="rId10" Type="http://schemas.openxmlformats.org/officeDocument/2006/relationships/hyperlink" Target="https://commons.wikimedia.org/wiki/File:Figure_12_03_01.jpg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s://creativecommons.org/licenses/by-sa/3.0/deed.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pixabay.com/en/dna-string-biology-3d-1811955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picryl.com/media/an-iraqi-army-soldier-checks-a-childs-temperature-for-fever-at-a-temporary-a7c5d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/index.php?title=User:Peg93&amp;action=edit&amp;redlink=1" TargetMode="External"/><Relationship Id="rId4" Type="http://schemas.openxmlformats.org/officeDocument/2006/relationships/hyperlink" Target="https://commons.wikimedia.org/wiki/File:Junk_Food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2.0/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flickr.com/photos/northcharleston/3416902905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nsplash.com/" TargetMode="External"/><Relationship Id="rId5" Type="http://schemas.openxmlformats.org/officeDocument/2006/relationships/hyperlink" Target="https://unsplash.com/@intelligenciya" TargetMode="External"/><Relationship Id="rId4" Type="http://schemas.openxmlformats.org/officeDocument/2006/relationships/hyperlink" Target="https://unsplash.com/photos/R-iI2W-BC3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niehs.nih.gov/health/topics/agents/pesticides/index.cfm" TargetMode="External"/><Relationship Id="rId4" Type="http://schemas.openxmlformats.org/officeDocument/2006/relationships/hyperlink" Target="https://pixnio.com/people/children-kids/boys-and-girls-as-they-were-playing-an-informal-game-of-socc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ukaryote_DNA-en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Radio89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tosis_vs._meiosi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deed.en" TargetMode="External"/><Relationship Id="rId4" Type="http://schemas.openxmlformats.org/officeDocument/2006/relationships/hyperlink" Target="https://commons.wikimedia.org/w/index.php?title=User:C3bc-taaccct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.m.wikipedia.org/wiki/Archivo:Human_chromosomesXXY01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.wikipedia.org/wiki/User:Nami-j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unnett_Square_Test_Cros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deed.en" TargetMode="External"/><Relationship Id="rId4" Type="http://schemas.openxmlformats.org/officeDocument/2006/relationships/hyperlink" Target="https://commons.wikimedia.org/wiki/User:KatieAnn1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PowerPoint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5807"/>
          </a:xfrm>
        </p:spPr>
        <p:txBody>
          <a:bodyPr>
            <a:normAutofit/>
          </a:bodyPr>
          <a:lstStyle/>
          <a:p>
            <a:r>
              <a:rPr lang="en-US" dirty="0" smtClean="0"/>
              <a:t>Is created as a companion to </a:t>
            </a:r>
            <a:r>
              <a:rPr lang="en-US" dirty="0" smtClean="0">
                <a:hlinkClick r:id="rId2"/>
              </a:rPr>
              <a:t>Child </a:t>
            </a:r>
            <a:r>
              <a:rPr lang="en-US" dirty="0">
                <a:hlinkClick r:id="rId2"/>
              </a:rPr>
              <a:t>Growth and Development</a:t>
            </a:r>
            <a:r>
              <a:rPr lang="en-US" dirty="0"/>
              <a:t> by </a:t>
            </a:r>
            <a:r>
              <a:rPr lang="en-US" dirty="0">
                <a:hlinkClick r:id="rId3"/>
              </a:rPr>
              <a:t>College of the Canyons</a:t>
            </a:r>
            <a:r>
              <a:rPr lang="en-US" dirty="0"/>
              <a:t>, Jennifer Paris, Antoinette Ricardo, and Dawn Rymond and is used under a </a:t>
            </a:r>
            <a:r>
              <a:rPr lang="en-US" dirty="0">
                <a:hlinkClick r:id="rId4"/>
              </a:rPr>
              <a:t>CC BY 4.0 international </a:t>
            </a:r>
            <a:r>
              <a:rPr lang="en-US" dirty="0" smtClean="0">
                <a:hlinkClick r:id="rId4"/>
              </a:rPr>
              <a:t>license</a:t>
            </a:r>
            <a:endParaRPr lang="en-US" dirty="0" smtClean="0"/>
          </a:p>
          <a:p>
            <a:r>
              <a:rPr lang="en-US" dirty="0" smtClean="0"/>
              <a:t>The text comes from content in the book which has varied licensing</a:t>
            </a:r>
          </a:p>
          <a:p>
            <a:r>
              <a:rPr lang="en-US" dirty="0" smtClean="0"/>
              <a:t>The images all include licensing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9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9240"/>
            <a:ext cx="10515600" cy="1325563"/>
          </a:xfrm>
        </p:spPr>
        <p:txBody>
          <a:bodyPr/>
          <a:lstStyle/>
          <a:p>
            <a:r>
              <a:rPr lang="en-US" dirty="0" smtClean="0"/>
              <a:t>Patterns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6323"/>
            <a:ext cx="10515600" cy="4851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Dominant vs. recessive</a:t>
            </a:r>
          </a:p>
          <a:p>
            <a:r>
              <a:rPr lang="en-US" sz="3200" dirty="0" smtClean="0"/>
              <a:t>Polygenic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1" y="2472265"/>
            <a:ext cx="4682812" cy="3764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63" y="2463163"/>
            <a:ext cx="4694133" cy="3773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84521" y="6236582"/>
            <a:ext cx="4682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Image</a:t>
            </a:r>
            <a:r>
              <a:rPr lang="en-US" dirty="0" smtClean="0"/>
              <a:t> by </a:t>
            </a:r>
            <a:r>
              <a:rPr lang="en-US" dirty="0" smtClean="0">
                <a:hlinkClick r:id="rId4"/>
              </a:rPr>
              <a:t>Genomics Education Programme </a:t>
            </a:r>
            <a:r>
              <a:rPr lang="en-US" dirty="0" smtClean="0"/>
              <a:t>is licensed under </a:t>
            </a:r>
            <a:r>
              <a:rPr lang="en-US" dirty="0" smtClean="0">
                <a:hlinkClick r:id="rId5"/>
              </a:rPr>
              <a:t>CC BY 2.0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88463" y="6236582"/>
            <a:ext cx="4682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6"/>
              </a:rPr>
              <a:t>Image</a:t>
            </a:r>
            <a:r>
              <a:rPr lang="en-US" dirty="0" smtClean="0"/>
              <a:t> by </a:t>
            </a:r>
            <a:r>
              <a:rPr lang="en-US" dirty="0" smtClean="0">
                <a:hlinkClick r:id="rId4"/>
              </a:rPr>
              <a:t>Genomics Education Programme </a:t>
            </a:r>
            <a:r>
              <a:rPr lang="en-US" dirty="0" smtClean="0"/>
              <a:t>is licensed under </a:t>
            </a:r>
            <a:r>
              <a:rPr lang="en-US" dirty="0" smtClean="0">
                <a:hlinkClick r:id="rId5"/>
              </a:rPr>
              <a:t>CC BY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2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7" y="21685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Genetic &amp; Chromosomal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914" y="1372477"/>
            <a:ext cx="11986086" cy="11940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								       Sex-linked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Dominant 	      Recessive	   Sex-linked          Chromosomal    Chromosomal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Disorders	      Disorders	    Disorders	       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Disorders </a:t>
            </a:r>
            <a:r>
              <a:rPr lang="en-US" dirty="0" smtClean="0"/>
              <a:t>           Disorders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8" name="Content Placeholder 7" descr="girl with XXX Syndrome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418" y="2800018"/>
            <a:ext cx="2123414" cy="28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041" y="2825412"/>
            <a:ext cx="2138345" cy="2788846"/>
          </a:xfrm>
          <a:prstGeom prst="rect">
            <a:avLst/>
          </a:prstGeom>
        </p:spPr>
      </p:pic>
      <p:pic>
        <p:nvPicPr>
          <p:cNvPr id="1029" name="Picture 5" descr="Image result for albin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72" y="2825412"/>
            <a:ext cx="2296154" cy="287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ile:Kyle Pac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5" y="2843542"/>
            <a:ext cx="1883491" cy="28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94030" y="5657372"/>
            <a:ext cx="2473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 by Ashley Onken used with permission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0130547" y="5707151"/>
            <a:ext cx="1597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Image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in the public domain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683178"/>
            <a:ext cx="2283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0" dirty="0" smtClean="0">
                <a:effectLst/>
                <a:hlinkClick r:id="rId7"/>
              </a:rPr>
              <a:t>Image</a:t>
            </a:r>
            <a:r>
              <a:rPr lang="en-US" sz="1600" i="0" dirty="0" smtClean="0">
                <a:effectLst/>
              </a:rPr>
              <a:t> by </a:t>
            </a:r>
            <a:r>
              <a:rPr lang="en-US" sz="1600" i="0" dirty="0" smtClean="0">
                <a:effectLst/>
                <a:hlinkClick r:id="rId8"/>
              </a:rPr>
              <a:t>Kyle Pacek </a:t>
            </a:r>
            <a:r>
              <a:rPr lang="en-US" sz="1600" i="0" dirty="0" smtClean="0">
                <a:effectLst/>
              </a:rPr>
              <a:t>is licensed under </a:t>
            </a:r>
            <a:r>
              <a:rPr lang="en-US" sz="1600" i="0" dirty="0" smtClean="0">
                <a:effectLst/>
                <a:hlinkClick r:id="rId9"/>
              </a:rPr>
              <a:t>CC BY-SA 3.0</a:t>
            </a:r>
            <a:endParaRPr lang="en-US" sz="1600" i="0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1553" y="5709346"/>
            <a:ext cx="1939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0" dirty="0" smtClean="0">
                <a:effectLst/>
                <a:hlinkClick r:id="rId10"/>
              </a:rPr>
              <a:t>Image</a:t>
            </a:r>
            <a:r>
              <a:rPr lang="en-US" sz="1600" i="0" dirty="0" smtClean="0">
                <a:effectLst/>
              </a:rPr>
              <a:t> by CNX OpenStax is licensed under </a:t>
            </a:r>
            <a:r>
              <a:rPr lang="en-US" sz="1600" i="0" dirty="0" smtClean="0">
                <a:effectLst/>
                <a:hlinkClick r:id="rId11"/>
              </a:rPr>
              <a:t>CC BY 4.0</a:t>
            </a:r>
            <a:endParaRPr lang="en-US" sz="1600" i="0" dirty="0">
              <a:effectLst/>
            </a:endParaRPr>
          </a:p>
        </p:txBody>
      </p:sp>
      <p:pic>
        <p:nvPicPr>
          <p:cNvPr id="1026" name="Picture 2" descr="Damon Hall-Kaneakua, a 16-year-old battling with Duchenne muscular dystrophy&#10;toured the 15th Wing May 3 as a participant in the Pilot for a Day program.&#10;Hall-Kaneakua brought along his mother, grandparents, three sisters and&#10;brother. (U.S. Air Force photo/Tech. Sgt. Phyllis E. Keith)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4765"/>
          <a:stretch/>
        </p:blipFill>
        <p:spPr bwMode="auto">
          <a:xfrm>
            <a:off x="4814570" y="3061440"/>
            <a:ext cx="2421376" cy="231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51291" y="5400168"/>
            <a:ext cx="1597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Image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in the public domain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2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PowerPoint was created by Jennifer Paris. Except where otherwise noted, it is licensed </a:t>
            </a:r>
            <a:r>
              <a:rPr lang="en-US" altLang="en-US" sz="2800" dirty="0">
                <a:solidFill>
                  <a:schemeClr val="tx1"/>
                </a:solidFill>
              </a:rPr>
              <a:t>under a </a:t>
            </a:r>
            <a:r>
              <a:rPr lang="en-US" altLang="en-US" sz="2800" dirty="0">
                <a:solidFill>
                  <a:schemeClr val="tx1"/>
                </a:solidFill>
                <a:hlinkClick r:id="rId2"/>
              </a:rPr>
              <a:t>Creative Commons Attribution 4.0 International License</a:t>
            </a:r>
            <a:r>
              <a:rPr lang="en-US" altLang="en-US" sz="2800" dirty="0">
                <a:solidFill>
                  <a:schemeClr val="tx1"/>
                </a:solidFill>
              </a:rPr>
              <a:t>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alt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12" y="2468729"/>
            <a:ext cx="38385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7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99042"/>
            <a:ext cx="9144000" cy="1046679"/>
          </a:xfrm>
        </p:spPr>
        <p:txBody>
          <a:bodyPr/>
          <a:lstStyle/>
          <a:p>
            <a:r>
              <a:rPr lang="en-US" dirty="0" smtClean="0"/>
              <a:t>Heredity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65506" y="6093859"/>
            <a:ext cx="2660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Image</a:t>
            </a:r>
            <a:r>
              <a:rPr lang="en-US" dirty="0" smtClean="0"/>
              <a:t> is in public domain</a:t>
            </a:r>
            <a:endParaRPr lang="en-US" dirty="0"/>
          </a:p>
        </p:txBody>
      </p:sp>
      <p:pic>
        <p:nvPicPr>
          <p:cNvPr id="5122" name="Picture 2" descr="Dna, String, Biology, 3D, Biotechnology, 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521859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0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Nature and Nurture</a:t>
            </a:r>
          </a:p>
          <a:p>
            <a:r>
              <a:rPr lang="en-US" sz="3200" dirty="0" smtClean="0"/>
              <a:t>Epigenetic framework</a:t>
            </a:r>
          </a:p>
        </p:txBody>
      </p:sp>
      <p:pic>
        <p:nvPicPr>
          <p:cNvPr id="2050" name="Picture 2" descr="File:Junk Foo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/>
          <a:stretch/>
        </p:blipFill>
        <p:spPr bwMode="auto">
          <a:xfrm>
            <a:off x="1084521" y="3210479"/>
            <a:ext cx="4800942" cy="29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ild with fe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14" y="3210479"/>
            <a:ext cx="4465075" cy="29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0462" y="6194389"/>
            <a:ext cx="452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effectLst/>
                <a:hlinkClick r:id="rId4"/>
              </a:rPr>
              <a:t>Image</a:t>
            </a:r>
            <a:r>
              <a:rPr lang="en-US" b="0" i="0" dirty="0" smtClean="0">
                <a:effectLst/>
              </a:rPr>
              <a:t> by </a:t>
            </a:r>
            <a:r>
              <a:rPr lang="en-US" b="0" i="0" u="sng" dirty="0" smtClean="0">
                <a:solidFill>
                  <a:srgbClr val="A55858"/>
                </a:solidFill>
                <a:effectLst/>
                <a:hlinkClick r:id="rId5" tooltip="User:Peg93 (page does not exist)"/>
              </a:rPr>
              <a:t>Peg93</a:t>
            </a:r>
            <a:r>
              <a:rPr lang="en-US" b="0" i="0" dirty="0" smtClean="0">
                <a:effectLst/>
              </a:rPr>
              <a:t> is licensed under </a:t>
            </a:r>
            <a:r>
              <a:rPr lang="en-US" b="0" i="0" dirty="0" smtClean="0">
                <a:effectLst/>
                <a:hlinkClick r:id="rId6"/>
              </a:rPr>
              <a:t>CC BY-SA 3.0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54398" y="6211815"/>
            <a:ext cx="293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effectLst/>
                <a:hlinkClick r:id="rId7"/>
              </a:rPr>
              <a:t>Image</a:t>
            </a:r>
            <a:r>
              <a:rPr lang="en-US" b="0" i="0" dirty="0" smtClean="0">
                <a:effectLst/>
              </a:rPr>
              <a:t> is in the 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2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Correlations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/>
              <a:t>Passive-genotype-environment correlation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b="0" dirty="0"/>
              <a:t>Evocative-genotype-environment </a:t>
            </a:r>
            <a:r>
              <a:rPr lang="en-US" sz="3200" b="0" dirty="0" smtClean="0"/>
              <a:t>correlation</a:t>
            </a:r>
            <a:endParaRPr lang="en-US" sz="3200" b="0" dirty="0"/>
          </a:p>
        </p:txBody>
      </p:sp>
      <p:pic>
        <p:nvPicPr>
          <p:cNvPr id="8" name="Content Placeholder 7" descr="Adult and child in snow on skis near city skyline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94769"/>
            <a:ext cx="4733925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age result for social chil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18796"/>
            <a:ext cx="5219212" cy="34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27096" y="6189663"/>
            <a:ext cx="3559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Alexey Ruban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Unsplash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7575" y="6212441"/>
            <a:ext cx="5549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0" dirty="0" smtClean="0">
                <a:effectLst/>
                <a:hlinkClick r:id="rId7"/>
              </a:rPr>
              <a:t>Image</a:t>
            </a:r>
            <a:r>
              <a:rPr lang="en-US" i="0" dirty="0" smtClean="0">
                <a:effectLst/>
              </a:rPr>
              <a:t> by </a:t>
            </a:r>
            <a:r>
              <a:rPr lang="en-US" i="0" dirty="0" smtClean="0">
                <a:effectLst/>
                <a:hlinkClick r:id="rId7"/>
              </a:rPr>
              <a:t>North Charleston</a:t>
            </a:r>
            <a:r>
              <a:rPr lang="en-US" i="0" dirty="0" smtClean="0">
                <a:effectLst/>
              </a:rPr>
              <a:t> is licensed under </a:t>
            </a:r>
            <a:r>
              <a:rPr lang="en-US" i="0" dirty="0" smtClean="0">
                <a:effectLst/>
                <a:hlinkClick r:id="rId8"/>
              </a:rPr>
              <a:t>CC BY-SA 2.0</a:t>
            </a:r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500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Correlations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/>
              <a:t>Active-genotype-environment correlation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b="0" dirty="0"/>
              <a:t>Genotype-Environment </a:t>
            </a:r>
            <a:r>
              <a:rPr lang="en-US" sz="3200" b="0" dirty="0" smtClean="0"/>
              <a:t>Interaction</a:t>
            </a:r>
            <a:endParaRPr lang="en-US" sz="3200" b="0" dirty="0"/>
          </a:p>
        </p:txBody>
      </p:sp>
      <p:pic>
        <p:nvPicPr>
          <p:cNvPr id="4098" name="Picture 2" descr="boys, girls, play, informal, game, socc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32849"/>
            <a:ext cx="5157787" cy="342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rm machinery spraying pesticid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06" y="2632849"/>
            <a:ext cx="5063982" cy="342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67147" y="6189662"/>
            <a:ext cx="4903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Image</a:t>
            </a:r>
            <a:r>
              <a:rPr lang="en-US" dirty="0" smtClean="0"/>
              <a:t> is in public domain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91406" y="6135022"/>
            <a:ext cx="5183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Image</a:t>
            </a:r>
            <a:r>
              <a:rPr lang="en-US" dirty="0" smtClean="0"/>
              <a:t> is 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9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and Chromosomes</a:t>
            </a:r>
            <a:endParaRPr lang="en-US" dirty="0"/>
          </a:p>
        </p:txBody>
      </p:sp>
      <p:pic>
        <p:nvPicPr>
          <p:cNvPr id="4" name="Content Placeholder 3" descr="illustation of a cell, nucleus, chromosome, and DNA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"/>
          <a:stretch/>
        </p:blipFill>
        <p:spPr bwMode="auto">
          <a:xfrm>
            <a:off x="2342043" y="1690688"/>
            <a:ext cx="6993342" cy="4263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61668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User:Radio89 (page does not exist)"/>
              </a:rPr>
              <a:t>Radio89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CC BY-SA 3.0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(original image has been modified)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1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3967716" cy="1325563"/>
          </a:xfrm>
        </p:spPr>
        <p:txBody>
          <a:bodyPr/>
          <a:lstStyle/>
          <a:p>
            <a:r>
              <a:rPr lang="en-US" dirty="0" smtClean="0"/>
              <a:t>Genes and Chromosomes</a:t>
            </a:r>
            <a:endParaRPr lang="en-US" dirty="0"/>
          </a:p>
        </p:txBody>
      </p:sp>
      <p:pic>
        <p:nvPicPr>
          <p:cNvPr id="4" name="Content Placeholder 3" descr="Diagram showing the different processes of mitosis and meiosi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07" y="196758"/>
            <a:ext cx="5195337" cy="58638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44632" y="60605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User:C3bc-taaccct (page does not exist)"/>
              </a:rPr>
              <a:t>Community College Consortium for Bioscience Credentials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CC BY 3.0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8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and Chromosomes</a:t>
            </a:r>
            <a:endParaRPr lang="en-US" dirty="0"/>
          </a:p>
        </p:txBody>
      </p:sp>
      <p:pic>
        <p:nvPicPr>
          <p:cNvPr id="4" name="Content Placeholder 3" descr="Human chromosomes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8"/>
          <a:stretch/>
        </p:blipFill>
        <p:spPr bwMode="auto">
          <a:xfrm>
            <a:off x="2610017" y="1456772"/>
            <a:ext cx="6971963" cy="4901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07878" y="6358270"/>
            <a:ext cx="4001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ja: User: Nami-ja"/>
              </a:rPr>
              <a:t>Nami-ja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in the public domain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2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Genotype</a:t>
            </a:r>
          </a:p>
          <a:p>
            <a:r>
              <a:rPr lang="en-US" sz="3200" dirty="0" smtClean="0"/>
              <a:t>Phenotype</a:t>
            </a:r>
          </a:p>
          <a:p>
            <a:r>
              <a:rPr lang="en-US" sz="3200" dirty="0" smtClean="0"/>
              <a:t>Homozygous vs. Hetereozygous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9157"/>
          <a:stretch/>
        </p:blipFill>
        <p:spPr>
          <a:xfrm>
            <a:off x="5908879" y="3375962"/>
            <a:ext cx="2911746" cy="285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8434"/>
          <a:stretch/>
        </p:blipFill>
        <p:spPr>
          <a:xfrm>
            <a:off x="2659247" y="3536210"/>
            <a:ext cx="2976010" cy="29591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08962" y="6310717"/>
            <a:ext cx="619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0" dirty="0" smtClean="0">
                <a:effectLst/>
                <a:latin typeface="source sans pro"/>
                <a:hlinkClick r:id="rId3"/>
              </a:rPr>
              <a:t>Image</a:t>
            </a:r>
            <a:r>
              <a:rPr lang="en-US" i="0" dirty="0" smtClean="0">
                <a:effectLst/>
                <a:latin typeface="source sans pro"/>
              </a:rPr>
              <a:t> by </a:t>
            </a:r>
            <a:r>
              <a:rPr lang="en-US" i="0" dirty="0" smtClean="0">
                <a:effectLst/>
                <a:latin typeface="source sans pro"/>
                <a:hlinkClick r:id="rId4"/>
              </a:rPr>
              <a:t>KatieAnne127</a:t>
            </a:r>
            <a:r>
              <a:rPr lang="en-US" i="0" dirty="0" smtClean="0">
                <a:effectLst/>
                <a:latin typeface="source sans pro"/>
              </a:rPr>
              <a:t> is licensed under </a:t>
            </a:r>
            <a:r>
              <a:rPr lang="en-US" i="0" dirty="0" smtClean="0">
                <a:effectLst/>
                <a:latin typeface="source sans pro"/>
                <a:hlinkClick r:id="rId5"/>
              </a:rPr>
              <a:t>CC BY-SA 4.</a:t>
            </a:r>
            <a:r>
              <a:rPr lang="en-US" i="0" dirty="0" smtClean="0">
                <a:effectLst/>
                <a:latin typeface="source sans pro"/>
              </a:rPr>
              <a:t>0</a:t>
            </a:r>
            <a:endParaRPr lang="en-US" i="0" dirty="0"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0569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232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source sans pro</vt:lpstr>
      <vt:lpstr>Times New Roman</vt:lpstr>
      <vt:lpstr>Office Theme</vt:lpstr>
      <vt:lpstr>This PowerPoint</vt:lpstr>
      <vt:lpstr>Heredity</vt:lpstr>
      <vt:lpstr>Heredity</vt:lpstr>
      <vt:lpstr>Environment Correlations</vt:lpstr>
      <vt:lpstr>Environment Correlations</vt:lpstr>
      <vt:lpstr>Genes and Chromosomes</vt:lpstr>
      <vt:lpstr>Genes and Chromosomes</vt:lpstr>
      <vt:lpstr>Genes and Chromosomes</vt:lpstr>
      <vt:lpstr>Patterns of Inheritance</vt:lpstr>
      <vt:lpstr>Patterns of Inheritance</vt:lpstr>
      <vt:lpstr>Genetic &amp; Chromosomal Disorders</vt:lpstr>
      <vt:lpstr>PowerPoint Presentation</vt:lpstr>
    </vt:vector>
  </TitlesOfParts>
  <Company>College of the Canyons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Heredity</dc:title>
  <dc:creator>Paris, Jennifer</dc:creator>
  <cp:lastModifiedBy>Paris, Jennifer</cp:lastModifiedBy>
  <cp:revision>17</cp:revision>
  <dcterms:created xsi:type="dcterms:W3CDTF">2019-02-10T08:50:46Z</dcterms:created>
  <dcterms:modified xsi:type="dcterms:W3CDTF">2019-09-26T17:31:23Z</dcterms:modified>
</cp:coreProperties>
</file>