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4" r:id="rId5"/>
    <p:sldId id="256" r:id="rId6"/>
    <p:sldId id="257" r:id="rId7"/>
    <p:sldId id="258" r:id="rId8"/>
    <p:sldId id="267" r:id="rId9"/>
    <p:sldId id="270"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81" d="100"/>
          <a:sy n="81" d="100"/>
        </p:scale>
        <p:origin x="8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DD4C1F-49E9-40D0-89D0-CEAB14CF7421}"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346772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D4C1F-49E9-40D0-89D0-CEAB14CF7421}"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90619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D4C1F-49E9-40D0-89D0-CEAB14CF7421}"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224163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20000"/>
              </a:lnSpc>
              <a:defRPr sz="3200"/>
            </a:lvl1pPr>
            <a:lvl2pPr>
              <a:lnSpc>
                <a:spcPct val="120000"/>
              </a:lnSpc>
              <a:defRPr sz="2800"/>
            </a:lvl2pPr>
            <a:lvl3pPr>
              <a:lnSpc>
                <a:spcPct val="120000"/>
              </a:lnSpc>
              <a:defRPr sz="2600"/>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6DD4C1F-49E9-40D0-89D0-CEAB14CF7421}"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21858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DD4C1F-49E9-40D0-89D0-CEAB14CF7421}"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374602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DD4C1F-49E9-40D0-89D0-CEAB14CF7421}"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115598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DD4C1F-49E9-40D0-89D0-CEAB14CF7421}" type="datetimeFigureOut">
              <a:rPr lang="en-US" smtClean="0"/>
              <a:t>10/31/2020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212333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DD4C1F-49E9-40D0-89D0-CEAB14CF7421}" type="datetimeFigureOut">
              <a:rPr lang="en-US" smtClean="0"/>
              <a:t>10/31/2020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81884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D4C1F-49E9-40D0-89D0-CEAB14CF7421}" type="datetimeFigureOut">
              <a:rPr lang="en-US" smtClean="0"/>
              <a:t>10/31/2020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250868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DD4C1F-49E9-40D0-89D0-CEAB14CF7421}"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315426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DD4C1F-49E9-40D0-89D0-CEAB14CF7421}"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1665885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D4C1F-49E9-40D0-89D0-CEAB14CF7421}" type="datetimeFigureOut">
              <a:rPr lang="en-US" smtClean="0"/>
              <a:t>10/31/2020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0AC12-6616-4F17-9AED-ED144ECBA8D7}" type="slidenum">
              <a:rPr lang="en-US" smtClean="0"/>
              <a:t>‹#›</a:t>
            </a:fld>
            <a:endParaRPr lang="en-US"/>
          </a:p>
        </p:txBody>
      </p:sp>
    </p:spTree>
    <p:extLst>
      <p:ext uri="{BB962C8B-B14F-4D97-AF65-F5344CB8AC3E}">
        <p14:creationId xmlns:p14="http://schemas.microsoft.com/office/powerpoint/2010/main" val="1565709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nyons.edu/ztc" TargetMode="External"/><Relationship Id="rId2" Type="http://schemas.openxmlformats.org/officeDocument/2006/relationships/hyperlink" Target="https://drive.google.com/drive/folders/1OfCb9_stdrssH1PuDLRK3lLwi84-kTGV" TargetMode="Externa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pxfuel.com/en/free-photo-oibal"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pxfuel.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n/photo/44368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2.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ikrepo.com/ftfyx/smiling-girl-talking-to-girl-wearing-leopard-shirt"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pikrepo.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Major_levels_of_linguistic_structure.sv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xfuel.com/en/free-photo-jixuo"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pxfuel.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reativecommons.org/licenses/by/4.0/"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PowerPoint</a:t>
            </a:r>
            <a:endParaRPr lang="en-US" dirty="0"/>
          </a:p>
        </p:txBody>
      </p:sp>
      <p:sp>
        <p:nvSpPr>
          <p:cNvPr id="5" name="Content Placeholder 4"/>
          <p:cNvSpPr>
            <a:spLocks noGrp="1"/>
          </p:cNvSpPr>
          <p:nvPr>
            <p:ph idx="1"/>
          </p:nvPr>
        </p:nvSpPr>
        <p:spPr>
          <a:xfrm>
            <a:off x="838200" y="1825624"/>
            <a:ext cx="10515600" cy="4815807"/>
          </a:xfrm>
        </p:spPr>
        <p:txBody>
          <a:bodyPr>
            <a:normAutofit/>
          </a:bodyPr>
          <a:lstStyle/>
          <a:p>
            <a:r>
              <a:rPr lang="en-US" dirty="0" smtClean="0"/>
              <a:t>Is created as a companion to </a:t>
            </a:r>
            <a:r>
              <a:rPr lang="en-US" dirty="0" smtClean="0">
                <a:hlinkClick r:id="rId2"/>
              </a:rPr>
              <a:t>Child </a:t>
            </a:r>
            <a:r>
              <a:rPr lang="en-US" dirty="0">
                <a:hlinkClick r:id="rId2"/>
              </a:rPr>
              <a:t>Growth and Development</a:t>
            </a:r>
            <a:r>
              <a:rPr lang="en-US" dirty="0"/>
              <a:t> by </a:t>
            </a:r>
            <a:r>
              <a:rPr lang="en-US" dirty="0">
                <a:hlinkClick r:id="rId3"/>
              </a:rPr>
              <a:t>College of the Canyons</a:t>
            </a:r>
            <a:r>
              <a:rPr lang="en-US" dirty="0"/>
              <a:t>, Jennifer Paris, Antoinette Ricardo, and Dawn Rymond and is used under a </a:t>
            </a:r>
            <a:r>
              <a:rPr lang="en-US" dirty="0">
                <a:hlinkClick r:id="rId4"/>
              </a:rPr>
              <a:t>CC BY 4.0 international </a:t>
            </a:r>
            <a:r>
              <a:rPr lang="en-US" dirty="0" smtClean="0">
                <a:hlinkClick r:id="rId4"/>
              </a:rPr>
              <a:t>license</a:t>
            </a:r>
            <a:endParaRPr lang="en-US" dirty="0" smtClean="0"/>
          </a:p>
          <a:p>
            <a:r>
              <a:rPr lang="en-US" dirty="0" smtClean="0"/>
              <a:t>The text comes from content in the book which has varied licensing</a:t>
            </a:r>
          </a:p>
          <a:p>
            <a:r>
              <a:rPr lang="en-US" dirty="0" smtClean="0"/>
              <a:t>All images include licensing information</a:t>
            </a:r>
            <a:endParaRPr lang="en-US" dirty="0"/>
          </a:p>
        </p:txBody>
      </p:sp>
    </p:spTree>
    <p:extLst>
      <p:ext uri="{BB962C8B-B14F-4D97-AF65-F5344CB8AC3E}">
        <p14:creationId xmlns:p14="http://schemas.microsoft.com/office/powerpoint/2010/main" val="313671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5875" y="617476"/>
            <a:ext cx="9144000" cy="1778000"/>
          </a:xfrm>
        </p:spPr>
        <p:txBody>
          <a:bodyPr/>
          <a:lstStyle/>
          <a:p>
            <a:r>
              <a:rPr lang="en-US" dirty="0" smtClean="0"/>
              <a:t>Language </a:t>
            </a:r>
            <a:r>
              <a:rPr lang="en-US" dirty="0" smtClean="0"/>
              <a:t>Development In Middle Childhood</a:t>
            </a:r>
            <a:endParaRPr lang="en-US" dirty="0"/>
          </a:p>
        </p:txBody>
      </p:sp>
      <p:pic>
        <p:nvPicPr>
          <p:cNvPr id="3" name="Picture 2"/>
          <p:cNvPicPr>
            <a:picLocks noChangeAspect="1"/>
          </p:cNvPicPr>
          <p:nvPr/>
        </p:nvPicPr>
        <p:blipFill>
          <a:blip r:embed="rId2"/>
          <a:stretch>
            <a:fillRect/>
          </a:stretch>
        </p:blipFill>
        <p:spPr>
          <a:xfrm>
            <a:off x="3176309" y="2988252"/>
            <a:ext cx="5958138" cy="3234418"/>
          </a:xfrm>
          <a:prstGeom prst="rect">
            <a:avLst/>
          </a:prstGeom>
        </p:spPr>
      </p:pic>
      <p:sp>
        <p:nvSpPr>
          <p:cNvPr id="4" name="TextBox 3"/>
          <p:cNvSpPr txBox="1"/>
          <p:nvPr/>
        </p:nvSpPr>
        <p:spPr>
          <a:xfrm>
            <a:off x="3176309" y="6222670"/>
            <a:ext cx="5860814" cy="368135"/>
          </a:xfrm>
          <a:prstGeom prst="rect">
            <a:avLst/>
          </a:prstGeom>
          <a:noFill/>
        </p:spPr>
        <p:txBody>
          <a:bodyPr wrap="square" rtlCol="0">
            <a:spAutoFit/>
          </a:bodyPr>
          <a:lstStyle/>
          <a:p>
            <a:pPr algn="ctr"/>
            <a:r>
              <a:rPr lang="en-US" dirty="0" smtClean="0">
                <a:hlinkClick r:id="rId3"/>
              </a:rPr>
              <a:t>Image</a:t>
            </a:r>
            <a:r>
              <a:rPr lang="en-US" dirty="0" smtClean="0"/>
              <a:t> is freely available on </a:t>
            </a:r>
            <a:r>
              <a:rPr lang="en-US" dirty="0" smtClean="0">
                <a:hlinkClick r:id="rId4"/>
              </a:rPr>
              <a:t>pxfuel</a:t>
            </a:r>
            <a:endParaRPr lang="en-US" dirty="0"/>
          </a:p>
        </p:txBody>
      </p:sp>
    </p:spTree>
    <p:extLst>
      <p:ext uri="{BB962C8B-B14F-4D97-AF65-F5344CB8AC3E}">
        <p14:creationId xmlns:p14="http://schemas.microsoft.com/office/powerpoint/2010/main" val="342729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23024"/>
            <a:ext cx="10515600" cy="1325563"/>
          </a:xfrm>
        </p:spPr>
        <p:txBody>
          <a:bodyPr/>
          <a:lstStyle/>
          <a:p>
            <a:r>
              <a:rPr lang="en-US" dirty="0" smtClean="0"/>
              <a:t>Language Development in the School-Aged Child</a:t>
            </a:r>
            <a:endParaRPr lang="en-US" dirty="0"/>
          </a:p>
        </p:txBody>
      </p:sp>
      <p:sp>
        <p:nvSpPr>
          <p:cNvPr id="3" name="Content Placeholder 2"/>
          <p:cNvSpPr>
            <a:spLocks noGrp="1"/>
          </p:cNvSpPr>
          <p:nvPr>
            <p:ph idx="1"/>
          </p:nvPr>
        </p:nvSpPr>
        <p:spPr>
          <a:xfrm>
            <a:off x="838199" y="1520407"/>
            <a:ext cx="10787743" cy="3262178"/>
          </a:xfrm>
        </p:spPr>
        <p:txBody>
          <a:bodyPr>
            <a:normAutofit/>
          </a:bodyPr>
          <a:lstStyle/>
          <a:p>
            <a:r>
              <a:rPr lang="en-US" dirty="0" smtClean="0"/>
              <a:t>Human language is most complex behavior</a:t>
            </a:r>
            <a:endParaRPr lang="en-US" dirty="0" smtClean="0"/>
          </a:p>
          <a:p>
            <a:r>
              <a:rPr lang="en-US" dirty="0" smtClean="0"/>
              <a:t>Involves both</a:t>
            </a:r>
          </a:p>
          <a:p>
            <a:pPr lvl="1"/>
            <a:r>
              <a:rPr lang="en-US" dirty="0" smtClean="0"/>
              <a:t>Receptive language: ability to understand language</a:t>
            </a:r>
          </a:p>
          <a:p>
            <a:pPr lvl="1"/>
            <a:r>
              <a:rPr lang="en-US" dirty="0" smtClean="0"/>
              <a:t>Expressive language: ability to use language to express yourself</a:t>
            </a:r>
          </a:p>
          <a:p>
            <a:r>
              <a:rPr lang="en-US" dirty="0" smtClean="0"/>
              <a:t>Most languages are spoken</a:t>
            </a:r>
            <a:endParaRPr lang="en-US" dirty="0" smtClean="0"/>
          </a:p>
          <a:p>
            <a:endParaRPr lang="en-US" dirty="0"/>
          </a:p>
        </p:txBody>
      </p:sp>
      <p:pic>
        <p:nvPicPr>
          <p:cNvPr id="1026" name="Picture 2" descr="hand, finger, friendship, friend, muscle, mouth, human body, face, m, french, head, english, main, spanish, organ, lingua, lengua, langue, llengua, freundschaft, freunde, amigo, language, mano, ami, interaction, signlanguage, signing, amicizia, amistat, amistad, catalan, amiti, sprache, amico, amic, geb rdensprache, languedessignes, signedlanguage, lenguadese as, linguadeisegni, lenguadesignos, llenguadesignes, s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932" y="4831388"/>
            <a:ext cx="7642967" cy="15668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01932" y="6495803"/>
            <a:ext cx="7642967" cy="369332"/>
          </a:xfrm>
          <a:prstGeom prst="rect">
            <a:avLst/>
          </a:prstGeom>
          <a:noFill/>
        </p:spPr>
        <p:txBody>
          <a:bodyPr wrap="square" rtlCol="0">
            <a:spAutoFit/>
          </a:bodyPr>
          <a:lstStyle/>
          <a:p>
            <a:pPr algn="ctr"/>
            <a:r>
              <a:rPr lang="en-US" dirty="0" smtClean="0">
                <a:hlinkClick r:id="rId3"/>
              </a:rPr>
              <a:t>Image</a:t>
            </a:r>
            <a:r>
              <a:rPr lang="en-US" dirty="0" smtClean="0"/>
              <a:t> by Marina del Castell is licensed under </a:t>
            </a:r>
            <a:r>
              <a:rPr lang="en-US" dirty="0" smtClean="0">
                <a:hlinkClick r:id="rId4"/>
              </a:rPr>
              <a:t>CC BY 2.0</a:t>
            </a:r>
            <a:endParaRPr lang="en-US" dirty="0"/>
          </a:p>
        </p:txBody>
      </p:sp>
    </p:spTree>
    <p:extLst>
      <p:ext uri="{BB962C8B-B14F-4D97-AF65-F5344CB8AC3E}">
        <p14:creationId xmlns:p14="http://schemas.microsoft.com/office/powerpoint/2010/main" val="3855241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289"/>
            <a:ext cx="10515600" cy="1325563"/>
          </a:xfrm>
        </p:spPr>
        <p:txBody>
          <a:bodyPr/>
          <a:lstStyle/>
          <a:p>
            <a:r>
              <a:rPr lang="en-US" dirty="0" smtClean="0"/>
              <a:t>Uses of Language</a:t>
            </a:r>
            <a:endParaRPr lang="en-US" dirty="0"/>
          </a:p>
        </p:txBody>
      </p:sp>
      <p:sp>
        <p:nvSpPr>
          <p:cNvPr id="3" name="Content Placeholder 2"/>
          <p:cNvSpPr>
            <a:spLocks noGrp="1"/>
          </p:cNvSpPr>
          <p:nvPr>
            <p:ph idx="1"/>
          </p:nvPr>
        </p:nvSpPr>
        <p:spPr>
          <a:xfrm>
            <a:off x="4762005" y="1522852"/>
            <a:ext cx="7540885" cy="4730958"/>
          </a:xfrm>
        </p:spPr>
        <p:txBody>
          <a:bodyPr>
            <a:normAutofit lnSpcReduction="10000"/>
          </a:bodyPr>
          <a:lstStyle/>
          <a:p>
            <a:r>
              <a:rPr lang="en-US" dirty="0" smtClean="0"/>
              <a:t>Transmission of information</a:t>
            </a:r>
          </a:p>
          <a:p>
            <a:r>
              <a:rPr lang="en-US" dirty="0" smtClean="0"/>
              <a:t>Access of existing information</a:t>
            </a:r>
          </a:p>
          <a:p>
            <a:r>
              <a:rPr lang="en-US" dirty="0" smtClean="0"/>
              <a:t>Draw conclusions</a:t>
            </a:r>
          </a:p>
          <a:p>
            <a:r>
              <a:rPr lang="en-US" dirty="0" smtClean="0"/>
              <a:t>Set and accomplish goals</a:t>
            </a:r>
          </a:p>
          <a:p>
            <a:r>
              <a:rPr lang="en-US" dirty="0" smtClean="0"/>
              <a:t>Understand and communicate complex social relationships</a:t>
            </a:r>
          </a:p>
          <a:p>
            <a:r>
              <a:rPr lang="en-US" dirty="0" smtClean="0"/>
              <a:t>Fundamental to our ability to think</a:t>
            </a:r>
            <a:endParaRPr lang="en-US" dirty="0"/>
          </a:p>
        </p:txBody>
      </p:sp>
      <p:pic>
        <p:nvPicPr>
          <p:cNvPr id="4" name="Picture 3"/>
          <p:cNvPicPr>
            <a:picLocks noChangeAspect="1"/>
          </p:cNvPicPr>
          <p:nvPr/>
        </p:nvPicPr>
        <p:blipFill>
          <a:blip r:embed="rId2"/>
          <a:stretch>
            <a:fillRect/>
          </a:stretch>
        </p:blipFill>
        <p:spPr>
          <a:xfrm>
            <a:off x="374918" y="2327563"/>
            <a:ext cx="4090204" cy="2730211"/>
          </a:xfrm>
          <a:prstGeom prst="rect">
            <a:avLst/>
          </a:prstGeom>
        </p:spPr>
      </p:pic>
      <p:sp>
        <p:nvSpPr>
          <p:cNvPr id="7" name="TextBox 6"/>
          <p:cNvSpPr txBox="1"/>
          <p:nvPr/>
        </p:nvSpPr>
        <p:spPr>
          <a:xfrm>
            <a:off x="374919" y="5177641"/>
            <a:ext cx="4090204" cy="369332"/>
          </a:xfrm>
          <a:prstGeom prst="rect">
            <a:avLst/>
          </a:prstGeom>
          <a:noFill/>
        </p:spPr>
        <p:txBody>
          <a:bodyPr wrap="square" rtlCol="0">
            <a:spAutoFit/>
          </a:bodyPr>
          <a:lstStyle/>
          <a:p>
            <a:pPr algn="ctr"/>
            <a:r>
              <a:rPr lang="en-US" dirty="0" smtClean="0">
                <a:hlinkClick r:id="rId3"/>
              </a:rPr>
              <a:t>Image</a:t>
            </a:r>
            <a:r>
              <a:rPr lang="en-US" dirty="0" smtClean="0"/>
              <a:t> is freely available on </a:t>
            </a:r>
            <a:r>
              <a:rPr lang="en-US" dirty="0" smtClean="0">
                <a:hlinkClick r:id="rId4"/>
              </a:rPr>
              <a:t>Pikrepo</a:t>
            </a:r>
            <a:endParaRPr lang="en-US" dirty="0"/>
          </a:p>
        </p:txBody>
      </p:sp>
    </p:spTree>
    <p:extLst>
      <p:ext uri="{BB962C8B-B14F-4D97-AF65-F5344CB8AC3E}">
        <p14:creationId xmlns:p14="http://schemas.microsoft.com/office/powerpoint/2010/main" val="32931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Linguistics</a:t>
            </a:r>
            <a:endParaRPr lang="en-US" dirty="0"/>
          </a:p>
        </p:txBody>
      </p:sp>
      <p:pic>
        <p:nvPicPr>
          <p:cNvPr id="6" name="Content Placeholder 5" descr="Major levels of linguistic structur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5603" y="721219"/>
            <a:ext cx="5420272" cy="5596454"/>
          </a:xfrm>
          <a:prstGeom prst="rect">
            <a:avLst/>
          </a:prstGeom>
          <a:noFill/>
          <a:ln>
            <a:noFill/>
          </a:ln>
        </p:spPr>
      </p:pic>
      <p:sp>
        <p:nvSpPr>
          <p:cNvPr id="7" name="Rectangle 6"/>
          <p:cNvSpPr/>
          <p:nvPr/>
        </p:nvSpPr>
        <p:spPr>
          <a:xfrm>
            <a:off x="4976586" y="6317673"/>
            <a:ext cx="2938305" cy="369332"/>
          </a:xfrm>
          <a:prstGeom prst="rect">
            <a:avLst/>
          </a:prstGeom>
        </p:spPr>
        <p:txBody>
          <a:bodyPr wrap="none">
            <a:spAutoFit/>
          </a:bodyPr>
          <a:lstStyle/>
          <a:p>
            <a:r>
              <a:rPr lang="en-US" u="sng" dirty="0">
                <a:solidFill>
                  <a:srgbClr val="055DC3"/>
                </a:solidFill>
                <a:latin typeface="Calibri" panose="020F0502020204030204" pitchFamily="34" charset="0"/>
                <a:ea typeface="Times New Roman" panose="02020603050405020304" pitchFamily="18"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is in the public domain</a:t>
            </a:r>
            <a:endParaRPr lang="en-US" dirty="0"/>
          </a:p>
        </p:txBody>
      </p:sp>
    </p:spTree>
    <p:extLst>
      <p:ext uri="{BB962C8B-B14F-4D97-AF65-F5344CB8AC3E}">
        <p14:creationId xmlns:p14="http://schemas.microsoft.com/office/powerpoint/2010/main" val="263949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Language and Communication</a:t>
            </a:r>
            <a:endParaRPr lang="en-US" dirty="0"/>
          </a:p>
        </p:txBody>
      </p:sp>
      <p:sp>
        <p:nvSpPr>
          <p:cNvPr id="3" name="Content Placeholder 2"/>
          <p:cNvSpPr>
            <a:spLocks noGrp="1"/>
          </p:cNvSpPr>
          <p:nvPr>
            <p:ph idx="1"/>
          </p:nvPr>
        </p:nvSpPr>
        <p:spPr>
          <a:xfrm>
            <a:off x="838200" y="1825625"/>
            <a:ext cx="7676408" cy="4729554"/>
          </a:xfrm>
        </p:spPr>
        <p:txBody>
          <a:bodyPr>
            <a:normAutofit fontScale="85000" lnSpcReduction="10000"/>
          </a:bodyPr>
          <a:lstStyle/>
          <a:p>
            <a:r>
              <a:rPr lang="en-US" dirty="0" smtClean="0"/>
              <a:t>Learning language is complex</a:t>
            </a:r>
          </a:p>
          <a:p>
            <a:pPr lvl="1"/>
            <a:r>
              <a:rPr lang="en-US" dirty="0" smtClean="0"/>
              <a:t>Includes comprehension, fluency, and meaning</a:t>
            </a:r>
          </a:p>
          <a:p>
            <a:r>
              <a:rPr lang="en-US" dirty="0" smtClean="0"/>
              <a:t>Lexicon: total of the words in a language</a:t>
            </a:r>
          </a:p>
          <a:p>
            <a:r>
              <a:rPr lang="en-US" dirty="0" smtClean="0"/>
              <a:t>Grammar: the rules (and exceptions) of a language</a:t>
            </a:r>
          </a:p>
          <a:p>
            <a:r>
              <a:rPr lang="en-US" dirty="0" smtClean="0"/>
              <a:t>Vocabulary: the words a person knows</a:t>
            </a:r>
          </a:p>
          <a:p>
            <a:r>
              <a:rPr lang="en-US" dirty="0" smtClean="0"/>
              <a:t>Context: knowing that word meaning changes on situation</a:t>
            </a:r>
          </a:p>
          <a:p>
            <a:r>
              <a:rPr lang="en-US" dirty="0" smtClean="0"/>
              <a:t>At this age language is used less literally</a:t>
            </a:r>
          </a:p>
        </p:txBody>
      </p:sp>
      <p:pic>
        <p:nvPicPr>
          <p:cNvPr id="4" name="Picture 3"/>
          <p:cNvPicPr>
            <a:picLocks noChangeAspect="1"/>
          </p:cNvPicPr>
          <p:nvPr/>
        </p:nvPicPr>
        <p:blipFill>
          <a:blip r:embed="rId2"/>
          <a:stretch>
            <a:fillRect/>
          </a:stretch>
        </p:blipFill>
        <p:spPr>
          <a:xfrm>
            <a:off x="8453940" y="2000100"/>
            <a:ext cx="2899860" cy="3865418"/>
          </a:xfrm>
          <a:prstGeom prst="rect">
            <a:avLst/>
          </a:prstGeom>
        </p:spPr>
      </p:pic>
      <p:sp>
        <p:nvSpPr>
          <p:cNvPr id="5" name="TextBox 4"/>
          <p:cNvSpPr txBox="1"/>
          <p:nvPr/>
        </p:nvSpPr>
        <p:spPr>
          <a:xfrm>
            <a:off x="8158197" y="5897489"/>
            <a:ext cx="3491346" cy="369332"/>
          </a:xfrm>
          <a:prstGeom prst="rect">
            <a:avLst/>
          </a:prstGeom>
          <a:noFill/>
        </p:spPr>
        <p:txBody>
          <a:bodyPr wrap="square" rtlCol="0">
            <a:spAutoFit/>
          </a:bodyPr>
          <a:lstStyle/>
          <a:p>
            <a:pPr algn="ctr"/>
            <a:r>
              <a:rPr lang="en-US" dirty="0" smtClean="0">
                <a:hlinkClick r:id="rId3"/>
              </a:rPr>
              <a:t>Image</a:t>
            </a:r>
            <a:r>
              <a:rPr lang="en-US" dirty="0" smtClean="0"/>
              <a:t> is freely available on </a:t>
            </a:r>
            <a:r>
              <a:rPr lang="en-US" dirty="0" smtClean="0">
                <a:hlinkClick r:id="rId4"/>
              </a:rPr>
              <a:t>pxfuel</a:t>
            </a:r>
            <a:endParaRPr lang="en-US" dirty="0"/>
          </a:p>
        </p:txBody>
      </p:sp>
    </p:spTree>
    <p:extLst>
      <p:ext uri="{BB962C8B-B14F-4D97-AF65-F5344CB8AC3E}">
        <p14:creationId xmlns:p14="http://schemas.microsoft.com/office/powerpoint/2010/main" val="41949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sz="2800" dirty="0" smtClean="0">
                <a:solidFill>
                  <a:schemeClr val="tx1"/>
                </a:solidFill>
              </a:rPr>
              <a:t>This PowerPoint was created by Jennifer Paris. Except where otherwise noted, it is licensed </a:t>
            </a:r>
            <a:r>
              <a:rPr lang="en-US" altLang="en-US" sz="2800" dirty="0">
                <a:solidFill>
                  <a:schemeClr val="tx1"/>
                </a:solidFill>
              </a:rPr>
              <a:t>under a </a:t>
            </a:r>
            <a:r>
              <a:rPr lang="en-US" altLang="en-US" sz="2800" dirty="0">
                <a:solidFill>
                  <a:schemeClr val="tx1"/>
                </a:solidFill>
                <a:hlinkClick r:id="rId2"/>
              </a:rPr>
              <a:t>Creative Commons Attribution 4.0 International License</a:t>
            </a:r>
            <a:r>
              <a:rPr lang="en-US" altLang="en-US" sz="2800" dirty="0">
                <a:solidFill>
                  <a:schemeClr val="tx1"/>
                </a:solidFill>
              </a:rPr>
              <a:t>.</a:t>
            </a:r>
            <a:r>
              <a:rPr kumimoji="0" lang="en-US" altLang="en-US" sz="2800" b="0" i="0" u="none" strike="noStrike" cap="none" normalizeH="0" baseline="0" dirty="0" smtClean="0">
                <a:ln>
                  <a:noFill/>
                </a:ln>
                <a:solidFill>
                  <a:schemeClr val="tx1"/>
                </a:solidFill>
                <a:effectLst/>
              </a:rPr>
              <a:t> </a:t>
            </a:r>
            <a:endParaRPr lang="en-US" altLang="en-US" sz="2800" dirty="0">
              <a:solidFill>
                <a:schemeClr val="tx1"/>
              </a:solidFill>
            </a:endParaRPr>
          </a:p>
          <a:p>
            <a:endParaRPr lang="en-US" dirty="0"/>
          </a:p>
        </p:txBody>
      </p:sp>
      <p:pic>
        <p:nvPicPr>
          <p:cNvPr id="7" name="Picture 6"/>
          <p:cNvPicPr>
            <a:picLocks noChangeAspect="1"/>
          </p:cNvPicPr>
          <p:nvPr/>
        </p:nvPicPr>
        <p:blipFill>
          <a:blip r:embed="rId3"/>
          <a:stretch>
            <a:fillRect/>
          </a:stretch>
        </p:blipFill>
        <p:spPr>
          <a:xfrm>
            <a:off x="4176712" y="2468729"/>
            <a:ext cx="3838575" cy="1343025"/>
          </a:xfrm>
          <a:prstGeom prst="rect">
            <a:avLst/>
          </a:prstGeom>
        </p:spPr>
      </p:pic>
    </p:spTree>
    <p:extLst>
      <p:ext uri="{BB962C8B-B14F-4D97-AF65-F5344CB8AC3E}">
        <p14:creationId xmlns:p14="http://schemas.microsoft.com/office/powerpoint/2010/main" val="2857324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C6063E9B00547A6CDF11FD0FA9E9C" ma:contentTypeVersion="9" ma:contentTypeDescription="Create a new document." ma:contentTypeScope="" ma:versionID="4630b2a809729e3bd7620bb84f66e92c">
  <xsd:schema xmlns:xsd="http://www.w3.org/2001/XMLSchema" xmlns:xs="http://www.w3.org/2001/XMLSchema" xmlns:p="http://schemas.microsoft.com/office/2006/metadata/properties" xmlns:ns3="7b3cbac8-d2fc-4dbe-af61-9b16a8aff423" targetNamespace="http://schemas.microsoft.com/office/2006/metadata/properties" ma:root="true" ma:fieldsID="ee93a498ca0a3ce5f124011c4c5abbbd" ns3:_="">
    <xsd:import namespace="7b3cbac8-d2fc-4dbe-af61-9b16a8aff42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3cbac8-d2fc-4dbe-af61-9b16a8aff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3CA4DF-C6B2-4A1D-8407-C125D0053A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3cbac8-d2fc-4dbe-af61-9b16a8aff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51DABF-0A53-413A-87DD-2865625BDCD7}">
  <ds:schemaRefs>
    <ds:schemaRef ds:uri="http://purl.org/dc/elements/1.1/"/>
    <ds:schemaRef ds:uri="http://schemas.microsoft.com/office/2006/metadata/properties"/>
    <ds:schemaRef ds:uri="http://schemas.microsoft.com/office/infopath/2007/PartnerControls"/>
    <ds:schemaRef ds:uri="7b3cbac8-d2fc-4dbe-af61-9b16a8aff423"/>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F3F19A9-53E9-402D-83C1-0C5A5CBAB8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3952</TotalTime>
  <Words>249</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This PowerPoint</vt:lpstr>
      <vt:lpstr>Language Development In Middle Childhood</vt:lpstr>
      <vt:lpstr>Language Development in the School-Aged Child</vt:lpstr>
      <vt:lpstr>Uses of Language</vt:lpstr>
      <vt:lpstr>Linguistics</vt:lpstr>
      <vt:lpstr>Cognitive Language and Communication</vt:lpstr>
      <vt:lpstr>PowerPoint Presentation</vt:lpstr>
    </vt:vector>
  </TitlesOfParts>
  <Company>College of the Canyons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Development In Early Childhood</dc:title>
  <dc:creator>Paris, Jennifer</dc:creator>
  <cp:lastModifiedBy>Paris, Jennifer</cp:lastModifiedBy>
  <cp:revision>16</cp:revision>
  <dcterms:created xsi:type="dcterms:W3CDTF">2019-09-24T23:23:23Z</dcterms:created>
  <dcterms:modified xsi:type="dcterms:W3CDTF">2020-10-31T08:40:45Z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0x010100E5FC6063E9B00547A6CDF11FD0FA9E9C</vt:lpwstr>
  </property>
</Properties>
</file>