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DDDB-C9A4-4981-9AAA-00760D509D8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D4F-CED9-4D8B-9734-6E76FE192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62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DDDB-C9A4-4981-9AAA-00760D509D8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D4F-CED9-4D8B-9734-6E76FE192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46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DDDB-C9A4-4981-9AAA-00760D509D8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D4F-CED9-4D8B-9734-6E76FE192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17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DDDB-C9A4-4981-9AAA-00760D509D8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D4F-CED9-4D8B-9734-6E76FE192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2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DDDB-C9A4-4981-9AAA-00760D509D8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D4F-CED9-4D8B-9734-6E76FE192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2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DDDB-C9A4-4981-9AAA-00760D509D8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D4F-CED9-4D8B-9734-6E76FE192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8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DDDB-C9A4-4981-9AAA-00760D509D8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D4F-CED9-4D8B-9734-6E76FE192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7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DDDB-C9A4-4981-9AAA-00760D509D8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D4F-CED9-4D8B-9734-6E76FE192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1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DDDB-C9A4-4981-9AAA-00760D509D8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D4F-CED9-4D8B-9734-6E76FE192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15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DDDB-C9A4-4981-9AAA-00760D509D8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D4F-CED9-4D8B-9734-6E76FE192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07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DDDB-C9A4-4981-9AAA-00760D509D8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D4F-CED9-4D8B-9734-6E76FE192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0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CDDDB-C9A4-4981-9AAA-00760D509D8F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A7D4F-CED9-4D8B-9734-6E76FE192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06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yons.edu/ztc" TargetMode="External"/><Relationship Id="rId2" Type="http://schemas.openxmlformats.org/officeDocument/2006/relationships/hyperlink" Target="https://drive.google.com/drive/folders/1OfCb9_stdrssH1PuDLRK3lLwi84-kTG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llis.af.mil/News/Article/285215/nellis-welcomes-first-newborn-dependent-of-2011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nellis.af.mi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ntmedicinegroup.org/patientassessmen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ventmedicinegroup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henylketonuria_testing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f.mil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lockwerks/5013891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2.0/" TargetMode="External"/><Relationship Id="rId4" Type="http://schemas.openxmlformats.org/officeDocument/2006/relationships/hyperlink" Target="https://www.flickr.com/photos/clockwerks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8.jpeg"/><Relationship Id="rId7" Type="http://schemas.openxmlformats.org/officeDocument/2006/relationships/hyperlink" Target="https://creativecommons.org/licenses/by/2.0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upsand/" TargetMode="External"/><Relationship Id="rId11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flickr.com/photos/upsand/7377877798/in/photostream/" TargetMode="External"/><Relationship Id="rId10" Type="http://schemas.openxmlformats.org/officeDocument/2006/relationships/hyperlink" Target="https://www.wikidoc.org/index.php/User:NNethala" TargetMode="External"/><Relationship Id="rId4" Type="http://schemas.openxmlformats.org/officeDocument/2006/relationships/hyperlink" Target="https://commons.wikimedia.org/wiki/File:Lanugo.png" TargetMode="External"/><Relationship Id="rId9" Type="http://schemas.openxmlformats.org/officeDocument/2006/relationships/hyperlink" Target="https://www.wikidoc.org/index.php/File:Newborn_umbilical_suction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54223&amp;picture=man-holding-newborn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PowerPoint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5807"/>
          </a:xfrm>
        </p:spPr>
        <p:txBody>
          <a:bodyPr>
            <a:normAutofit/>
          </a:bodyPr>
          <a:lstStyle/>
          <a:p>
            <a:r>
              <a:rPr lang="en-US" dirty="0" smtClean="0"/>
              <a:t>Is created as a companion to </a:t>
            </a:r>
            <a:r>
              <a:rPr lang="en-US" dirty="0" smtClean="0">
                <a:hlinkClick r:id="rId2"/>
              </a:rPr>
              <a:t>Child </a:t>
            </a:r>
            <a:r>
              <a:rPr lang="en-US" dirty="0">
                <a:hlinkClick r:id="rId2"/>
              </a:rPr>
              <a:t>Growth and Development</a:t>
            </a:r>
            <a:r>
              <a:rPr lang="en-US" dirty="0"/>
              <a:t> by </a:t>
            </a:r>
            <a:r>
              <a:rPr lang="en-US" dirty="0">
                <a:hlinkClick r:id="rId3"/>
              </a:rPr>
              <a:t>College of the Canyons</a:t>
            </a:r>
            <a:r>
              <a:rPr lang="en-US" dirty="0"/>
              <a:t>, Jennifer Paris, Antoinette Ricardo, and Dawn Rymond and is used under a </a:t>
            </a:r>
            <a:r>
              <a:rPr lang="en-US" dirty="0">
                <a:hlinkClick r:id="rId4"/>
              </a:rPr>
              <a:t>CC BY 4.0 international </a:t>
            </a:r>
            <a:r>
              <a:rPr lang="en-US" dirty="0" smtClean="0">
                <a:hlinkClick r:id="rId4"/>
              </a:rPr>
              <a:t>license</a:t>
            </a:r>
            <a:endParaRPr lang="en-US" dirty="0" smtClean="0"/>
          </a:p>
          <a:p>
            <a:r>
              <a:rPr lang="en-US" dirty="0" smtClean="0"/>
              <a:t>The text comes from content in the book which has varied licensing</a:t>
            </a:r>
          </a:p>
          <a:p>
            <a:r>
              <a:rPr lang="en-US" dirty="0" smtClean="0"/>
              <a:t>The images all include licensing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28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50010"/>
            <a:ext cx="9144000" cy="1020202"/>
          </a:xfrm>
        </p:spPr>
        <p:txBody>
          <a:bodyPr/>
          <a:lstStyle/>
          <a:p>
            <a:r>
              <a:rPr lang="en-US" dirty="0" smtClean="0"/>
              <a:t>The Newborn</a:t>
            </a:r>
            <a:endParaRPr lang="en-US" dirty="0"/>
          </a:p>
        </p:txBody>
      </p:sp>
      <p:pic>
        <p:nvPicPr>
          <p:cNvPr id="4" name="Picture 3" descr="Newborn baby with parent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904" y="1770248"/>
            <a:ext cx="6876191" cy="41912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652478" y="6148898"/>
            <a:ext cx="488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u="sng" dirty="0">
                <a:solidFill>
                  <a:srgbClr val="1155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Image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 the 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U.S. Air Force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in the public domain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614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126" y="0"/>
            <a:ext cx="10515600" cy="1325563"/>
          </a:xfrm>
        </p:spPr>
        <p:txBody>
          <a:bodyPr/>
          <a:lstStyle/>
          <a:p>
            <a:r>
              <a:rPr lang="en-US" dirty="0" smtClean="0"/>
              <a:t>Assessing Health</a:t>
            </a:r>
            <a:endParaRPr lang="en-US" dirty="0"/>
          </a:p>
        </p:txBody>
      </p:sp>
      <p:pic>
        <p:nvPicPr>
          <p:cNvPr id="4" name="Content Placeholder 3" descr="The health of a newborn baby using the APGAR rating scale. APGAR is a scoring system best employed within the first 5 minutes of birth.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707" y="1203675"/>
            <a:ext cx="8143821" cy="52849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574536" y="6488668"/>
            <a:ext cx="3180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Image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Event Medicine Group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579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Health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30091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Neonatal Behavioral Assessment Scale</a:t>
            </a:r>
          </a:p>
          <a:p>
            <a:r>
              <a:rPr lang="en-US" sz="3200" dirty="0" smtClean="0"/>
              <a:t>Heel stick blood testing</a:t>
            </a:r>
          </a:p>
          <a:p>
            <a:r>
              <a:rPr lang="en-US" sz="3200" dirty="0" smtClean="0"/>
              <a:t>Screens for problems with hearing and heart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198" y="1825625"/>
            <a:ext cx="5923087" cy="32850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32220" y="5274498"/>
            <a:ext cx="488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Image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 the 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U.S. Air Force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in the public domain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90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619"/>
            <a:ext cx="10515600" cy="1325563"/>
          </a:xfrm>
        </p:spPr>
        <p:txBody>
          <a:bodyPr/>
          <a:lstStyle/>
          <a:p>
            <a:r>
              <a:rPr lang="en-US" dirty="0" smtClean="0"/>
              <a:t>Problems on the Newborn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03110"/>
            <a:ext cx="6681731" cy="539457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Anoxia – lack of oxygen to the brain</a:t>
            </a:r>
          </a:p>
          <a:p>
            <a:r>
              <a:rPr lang="en-US" sz="3200" dirty="0" smtClean="0"/>
              <a:t>Low Birth Weight – under 5 pounds 8 oz.</a:t>
            </a:r>
          </a:p>
          <a:p>
            <a:r>
              <a:rPr lang="en-US" sz="3200" dirty="0" smtClean="0"/>
              <a:t>Preterm – born before 37 weeks</a:t>
            </a:r>
          </a:p>
          <a:p>
            <a:r>
              <a:rPr lang="en-US" sz="3200" dirty="0" smtClean="0"/>
              <a:t>Small-for-Date – weight less than 90% of babies at same age</a:t>
            </a:r>
          </a:p>
          <a:p>
            <a:r>
              <a:rPr lang="en-US" sz="3200" dirty="0" smtClean="0"/>
              <a:t>Postmature – born after 42 weeks</a:t>
            </a:r>
          </a:p>
          <a:p>
            <a:r>
              <a:rPr lang="en-US" sz="3200" dirty="0" smtClean="0"/>
              <a:t>Stillborn – death in the womb after 20-24 weeks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036" y="506321"/>
            <a:ext cx="3430794" cy="2581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036" y="3466287"/>
            <a:ext cx="3441684" cy="25812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19930" y="6241587"/>
            <a:ext cx="4465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Photos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Jennifer Paris used with permission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077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Newborns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66" y="1825624"/>
            <a:ext cx="5273634" cy="514519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Average size – 7.5 pounds and 20 inches long</a:t>
            </a:r>
          </a:p>
          <a:p>
            <a:r>
              <a:rPr lang="en-US" sz="3600" dirty="0" smtClean="0"/>
              <a:t>Head makes about 25% of length</a:t>
            </a:r>
          </a:p>
          <a:p>
            <a:r>
              <a:rPr lang="en-US" sz="3600" dirty="0" smtClean="0"/>
              <a:t>All neurons presents (but not the connections)</a:t>
            </a:r>
          </a:p>
          <a:p>
            <a:pPr lvl="1"/>
            <a:endParaRPr lang="en-US" sz="3200" dirty="0"/>
          </a:p>
        </p:txBody>
      </p:sp>
      <p:pic>
        <p:nvPicPr>
          <p:cNvPr id="4" name="Picture 3" descr="newborn baby being weigh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68" y="1941244"/>
            <a:ext cx="5023757" cy="33789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77406" y="5386035"/>
            <a:ext cx="5265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Image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Go to Trei Brundrett's photostream"/>
              </a:rPr>
              <a:t>Trei Brundrett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licensed under 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CC BY-SA 2.0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314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Newborns - Appearance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96345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Misshapen head</a:t>
            </a:r>
          </a:p>
          <a:p>
            <a:r>
              <a:rPr lang="en-US" sz="3600" dirty="0" smtClean="0"/>
              <a:t>Lanugo – downy body hair</a:t>
            </a:r>
          </a:p>
          <a:p>
            <a:r>
              <a:rPr lang="en-US" sz="3600" dirty="0" smtClean="0"/>
              <a:t>Vernix – waxy white substance</a:t>
            </a:r>
          </a:p>
          <a:p>
            <a:r>
              <a:rPr lang="en-US" sz="3600" dirty="0" smtClean="0"/>
              <a:t>Enlarged genitals</a:t>
            </a:r>
          </a:p>
          <a:p>
            <a:r>
              <a:rPr lang="en-US" sz="3600" dirty="0" smtClean="0"/>
              <a:t>Umbilical cord</a:t>
            </a:r>
          </a:p>
          <a:p>
            <a:endParaRPr lang="en-US" sz="3200" dirty="0"/>
          </a:p>
        </p:txBody>
      </p:sp>
      <p:pic>
        <p:nvPicPr>
          <p:cNvPr id="4" name="Picture 3" descr="Lanugo on the shoulder and back of twin girl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836" y="4179064"/>
            <a:ext cx="2608964" cy="199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newborn baby covered in vernix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9" t="25191" r="5833" b="13683"/>
          <a:stretch/>
        </p:blipFill>
        <p:spPr bwMode="auto">
          <a:xfrm>
            <a:off x="7290686" y="1489256"/>
            <a:ext cx="2908300" cy="1714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8571346" y="6125513"/>
            <a:ext cx="2938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Image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in the public domain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71584" y="3220115"/>
            <a:ext cx="3146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Image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Upsilon Andromedae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licensed under 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CC BY 2.0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The clamping and cutting of a newborn’s umbilical cord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536" y="3882806"/>
            <a:ext cx="2600081" cy="23288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5285825" y="6211669"/>
            <a:ext cx="2836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Image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NNethala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licensed under 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CC BY-SA 3.0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688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Characteristics of Newborns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114" y="1825625"/>
            <a:ext cx="7173686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Sleep 16.5 out of 24 hours; waking often</a:t>
            </a:r>
          </a:p>
          <a:p>
            <a:r>
              <a:rPr lang="en-US" sz="3200" dirty="0" smtClean="0"/>
              <a:t>Equipped with reflexes </a:t>
            </a:r>
          </a:p>
          <a:p>
            <a:r>
              <a:rPr lang="en-US" sz="3200" dirty="0" smtClean="0"/>
              <a:t>Sensory capacities</a:t>
            </a:r>
          </a:p>
          <a:p>
            <a:pPr lvl="1"/>
            <a:r>
              <a:rPr lang="en-US" sz="2800" dirty="0" smtClean="0"/>
              <a:t>Vision is most poorly developed sense</a:t>
            </a:r>
          </a:p>
          <a:p>
            <a:pPr lvl="1"/>
            <a:r>
              <a:rPr lang="en-US" sz="2800" dirty="0" smtClean="0"/>
              <a:t>Have keen hearing</a:t>
            </a:r>
          </a:p>
          <a:p>
            <a:pPr lvl="1"/>
            <a:r>
              <a:rPr lang="en-US" sz="2800" dirty="0" smtClean="0"/>
              <a:t>Sensitive to touch, temperature, and pain</a:t>
            </a:r>
          </a:p>
          <a:p>
            <a:pPr lvl="1"/>
            <a:r>
              <a:rPr lang="en-US" sz="2800" dirty="0" smtClean="0"/>
              <a:t>Have innate taste preferences</a:t>
            </a:r>
          </a:p>
          <a:p>
            <a:pPr lvl="1"/>
            <a:r>
              <a:rPr lang="en-US" sz="2800" dirty="0" smtClean="0"/>
              <a:t>Perceive the world in an intermodal way</a:t>
            </a:r>
            <a:endParaRPr lang="en-US" sz="2800" dirty="0"/>
          </a:p>
        </p:txBody>
      </p:sp>
      <p:pic>
        <p:nvPicPr>
          <p:cNvPr id="4" name="Picture 3" descr="Man holding newbor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64" y="2594380"/>
            <a:ext cx="3719945" cy="26545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08484" y="5358142"/>
            <a:ext cx="2938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Image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in the public domain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906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This PowerPoint was created by Jennifer Paris. Except where otherwise noted, it is licensed </a:t>
            </a:r>
            <a:r>
              <a:rPr lang="en-US" altLang="en-US" sz="2800" dirty="0">
                <a:solidFill>
                  <a:schemeClr val="tx1"/>
                </a:solidFill>
              </a:rPr>
              <a:t>under a </a:t>
            </a:r>
            <a:r>
              <a:rPr lang="en-US" altLang="en-US" sz="2800" dirty="0">
                <a:solidFill>
                  <a:schemeClr val="tx1"/>
                </a:solidFill>
                <a:hlinkClick r:id="rId2"/>
              </a:rPr>
              <a:t>Creative Commons Attribution 4.0 International License</a:t>
            </a:r>
            <a:r>
              <a:rPr lang="en-US" altLang="en-US" sz="2800" dirty="0">
                <a:solidFill>
                  <a:schemeClr val="tx1"/>
                </a:solidFill>
              </a:rPr>
              <a:t>.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lang="en-US" alt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712" y="2468729"/>
            <a:ext cx="383857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84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280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This PowerPoint</vt:lpstr>
      <vt:lpstr>The Newborn</vt:lpstr>
      <vt:lpstr>Assessing Health</vt:lpstr>
      <vt:lpstr>Assessing Health cont.</vt:lpstr>
      <vt:lpstr>Problems on the Newborn</vt:lpstr>
      <vt:lpstr>Characteristics of Newborns</vt:lpstr>
      <vt:lpstr>Characteristics of Newborns - Appearance</vt:lpstr>
      <vt:lpstr>Further Characteristics of Newborns</vt:lpstr>
      <vt:lpstr>PowerPoint Presentation</vt:lpstr>
    </vt:vector>
  </TitlesOfParts>
  <Company>College of the Canyons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Newborn</dc:title>
  <dc:creator>Paris, Jennifer</dc:creator>
  <cp:lastModifiedBy>Paris, Jennifer</cp:lastModifiedBy>
  <cp:revision>7</cp:revision>
  <dcterms:created xsi:type="dcterms:W3CDTF">2019-02-20T06:41:59Z</dcterms:created>
  <dcterms:modified xsi:type="dcterms:W3CDTF">2019-09-26T17:31:47Z</dcterms:modified>
</cp:coreProperties>
</file>